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notesSlides/notesSlide11.xml" ContentType="application/vnd.openxmlformats-officedocument.presentationml.notesSlide+xml"/>
  <Override PartName="/ppt/slides/slide30.xml" ContentType="application/vnd.openxmlformats-officedocument.presentationml.slide+xml"/>
  <Override PartName="/ppt/notesSlides/notesSlide9.xml" ContentType="application/vnd.openxmlformats-officedocument.presentationml.notes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7.xml" ContentType="application/vnd.openxmlformats-officedocument.presentationml.notesSlide+xml"/>
  <Override PartName="/ppt/notesSlides/notesSlide15.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notesSlides/notesSlide19.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notesSlides/notesSlide17.xml" ContentType="application/vnd.openxmlformats-officedocument.presentationml.notesSlide+xml"/>
  <Override PartName="/ppt/notesSlides/notesSlide23.xml" ContentType="application/vnd.openxmlformats-officedocument.presentationml.notesSlide+xml"/>
  <Override PartName="/ppt/notesSlides/notesSlide26.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notesSlides/notesSlide18.xml" ContentType="application/vnd.openxmlformats-officedocument.presentationml.notesSlide+xml"/>
  <Override PartName="/ppt/commentAuthors.xml" ContentType="application/vnd.openxmlformats-officedocument.presentationml.commentAuthors+xml"/>
  <Override PartName="/ppt/slides/slide3.xml" ContentType="application/vnd.openxmlformats-officedocument.presentationml.slide+xml"/>
  <Override PartName="/ppt/slides/slide4.xml" ContentType="application/vnd.openxmlformats-officedocument.presentationml.slide+xml"/>
  <Default Extension="png" ContentType="image/png"/>
  <Override PartName="/ppt/slides/slide27.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notesSlides/notesSlide24.xml" ContentType="application/vnd.openxmlformats-officedocument.presentationml.notes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3"/>
  </p:notesMasterIdLst>
  <p:sldIdLst>
    <p:sldId id="256" r:id="rId2"/>
    <p:sldId id="294" r:id="rId3"/>
    <p:sldId id="308" r:id="rId4"/>
    <p:sldId id="258" r:id="rId5"/>
    <p:sldId id="293" r:id="rId6"/>
    <p:sldId id="275" r:id="rId7"/>
    <p:sldId id="278" r:id="rId8"/>
    <p:sldId id="288" r:id="rId9"/>
    <p:sldId id="304" r:id="rId10"/>
    <p:sldId id="276" r:id="rId11"/>
    <p:sldId id="291" r:id="rId12"/>
    <p:sldId id="262" r:id="rId13"/>
    <p:sldId id="281" r:id="rId14"/>
    <p:sldId id="305" r:id="rId15"/>
    <p:sldId id="283" r:id="rId16"/>
    <p:sldId id="285" r:id="rId17"/>
    <p:sldId id="261" r:id="rId18"/>
    <p:sldId id="263" r:id="rId19"/>
    <p:sldId id="269" r:id="rId20"/>
    <p:sldId id="264" r:id="rId21"/>
    <p:sldId id="265" r:id="rId22"/>
    <p:sldId id="302" r:id="rId23"/>
    <p:sldId id="303" r:id="rId24"/>
    <p:sldId id="306" r:id="rId25"/>
    <p:sldId id="307" r:id="rId26"/>
    <p:sldId id="299" r:id="rId27"/>
    <p:sldId id="296" r:id="rId28"/>
    <p:sldId id="297" r:id="rId29"/>
    <p:sldId id="298" r:id="rId30"/>
    <p:sldId id="286" r:id="rId31"/>
    <p:sldId id="287"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Jenny Dauer" initials="" lastIdx="1"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75000" autoAdjust="0"/>
  </p:normalViewPr>
  <p:slideViewPr>
    <p:cSldViewPr snapToGrid="0" snapToObjects="1">
      <p:cViewPr varScale="1">
        <p:scale>
          <a:sx n="76" d="100"/>
          <a:sy n="76" d="100"/>
        </p:scale>
        <p:origin x="-1160" y="-11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commentAuthors" Target="commentAuthors.xml"/><Relationship Id="rId31" Type="http://schemas.openxmlformats.org/officeDocument/2006/relationships/slide" Target="slides/slide30.xml"/><Relationship Id="rId34" Type="http://schemas.openxmlformats.org/officeDocument/2006/relationships/printerSettings" Target="printerSettings/printerSettings1.bin"/><Relationship Id="rId39" Type="http://schemas.openxmlformats.org/officeDocument/2006/relationships/tableStyles" Target="tableStyles.xml"/><Relationship Id="rId7" Type="http://schemas.openxmlformats.org/officeDocument/2006/relationships/slide" Target="slides/slide6.xml"/><Relationship Id="rId36" Type="http://schemas.openxmlformats.org/officeDocument/2006/relationships/presProps" Target="presProp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theme" Target="theme/theme1.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916740-8194-FE46-8DE2-063E1D93CB50}" type="datetimeFigureOut">
              <a:rPr lang="en-US" smtClean="0"/>
              <a:pPr/>
              <a:t>4/13/12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0CAD82-890D-E448-8E28-381549A5FA4F}"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312525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solidFill>
                  <a:srgbClr val="0000FF"/>
                </a:solidFill>
              </a:rPr>
              <a:t>Because rabbits do not take up carbon from the air. They only get it from their food, which is grass.</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smtClean="0">
                <a:solidFill>
                  <a:srgbClr val="0000FF"/>
                </a:solidFill>
              </a:rPr>
              <a:t>Because producers (grass) do not take up carbon through the roots into the plant. The only way carbon can enter the plant is through photosynthesis. If this had been a game about nitrogen, phosphorous, potassium, water, or oxygen tracing, there would be arrows from the soil to the grass, because these are the things that are taken into the grass from the soil in the forms of nutrients and water.</a:t>
            </a:r>
            <a:endParaRPr lang="en-US"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730CAD82-890D-E448-8E28-381549A5FA4F}"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0000FF"/>
                </a:solidFill>
              </a:rPr>
              <a:t>Teacher</a:t>
            </a:r>
            <a:r>
              <a:rPr lang="en-US" baseline="0" dirty="0" smtClean="0">
                <a:solidFill>
                  <a:srgbClr val="0000FF"/>
                </a:solidFill>
              </a:rPr>
              <a:t> Instructions: Enter data from each group in the BLUE cells in the Process Graph tab. Do not worry about blank cells if you have less than 6 groups.</a:t>
            </a:r>
            <a:endParaRPr lang="en-US" dirty="0"/>
          </a:p>
        </p:txBody>
      </p:sp>
      <p:sp>
        <p:nvSpPr>
          <p:cNvPr id="4" name="Slide Number Placeholder 3"/>
          <p:cNvSpPr>
            <a:spLocks noGrp="1"/>
          </p:cNvSpPr>
          <p:nvPr>
            <p:ph type="sldNum" sz="quarter" idx="10"/>
          </p:nvPr>
        </p:nvSpPr>
        <p:spPr/>
        <p:txBody>
          <a:bodyPr/>
          <a:lstStyle/>
          <a:p>
            <a:fld id="{730CAD82-890D-E448-8E28-381549A5FA4F}"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solidFill>
                  <a:srgbClr val="0000FF"/>
                </a:solidFill>
              </a:rPr>
              <a:t>The graph should show that photosynthesis happens more.</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smtClean="0">
                <a:solidFill>
                  <a:srgbClr val="0000FF"/>
                </a:solidFill>
              </a:rPr>
              <a:t>When an ecosystem first begins to grow, it is important to create biomass in the producers so that the herbivores and carnivores will have food to eat. Because of this, photosynthesis happens at faster rates than cellular respiration. </a:t>
            </a:r>
            <a:endParaRPr lang="en-US" dirty="0" smtClean="0"/>
          </a:p>
          <a:p>
            <a:pPr marL="228600" indent="-228600">
              <a:buAutoNum type="arabicPeriod"/>
            </a:pPr>
            <a:endParaRPr lang="en-US" dirty="0" smtClean="0">
              <a:solidFill>
                <a:srgbClr val="0000FF"/>
              </a:solidFill>
            </a:endParaRP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730CAD82-890D-E448-8E28-381549A5FA4F}"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solidFill>
                  <a:srgbClr val="0000FF"/>
                </a:solidFill>
              </a:rPr>
              <a:t>Biomass will increase if Photosynthesis rates </a:t>
            </a:r>
            <a:r>
              <a:rPr lang="en-US" dirty="0" err="1" smtClean="0">
                <a:solidFill>
                  <a:srgbClr val="0000FF"/>
                </a:solidFill>
              </a:rPr>
              <a:t>increas</a:t>
            </a:r>
            <a:r>
              <a:rPr lang="en-US" dirty="0" smtClean="0">
                <a:solidFill>
                  <a:srgbClr val="0000FF"/>
                </a:solidFill>
              </a:rPr>
              <a:t>, because more photosynthesis leads to more biosynthesis, which leads to more biomass. </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smtClean="0">
                <a:solidFill>
                  <a:srgbClr val="0000FF"/>
                </a:solidFill>
              </a:rPr>
              <a:t>Biomass will decrease, because less photosynthesis means that more of the carbon remains in the atmosphere and is not turned into biomass.</a:t>
            </a:r>
            <a:endParaRPr lang="en-US"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730CAD82-890D-E448-8E28-381549A5FA4F}"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0000FF"/>
                </a:solidFill>
              </a:rPr>
              <a:t>There would be less biomass in the producers, which would support less herbivores, which would in turn support less foxes. The populations would all get smaller. </a:t>
            </a:r>
            <a:endParaRPr lang="en-US" dirty="0"/>
          </a:p>
        </p:txBody>
      </p:sp>
      <p:sp>
        <p:nvSpPr>
          <p:cNvPr id="4" name="Slide Number Placeholder 3"/>
          <p:cNvSpPr>
            <a:spLocks noGrp="1"/>
          </p:cNvSpPr>
          <p:nvPr>
            <p:ph type="sldNum" sz="quarter" idx="10"/>
          </p:nvPr>
        </p:nvSpPr>
        <p:spPr/>
        <p:txBody>
          <a:bodyPr/>
          <a:lstStyle/>
          <a:p>
            <a:fld id="{730CAD82-890D-E448-8E28-381549A5FA4F}"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solidFill>
                  <a:srgbClr val="0000FF"/>
                </a:solidFill>
              </a:rPr>
              <a:t>Air</a:t>
            </a:r>
            <a:r>
              <a:rPr lang="en-US" dirty="0" smtClean="0"/>
              <a:t>. </a:t>
            </a:r>
          </a:p>
          <a:p>
            <a:pPr marL="228600" indent="-228600">
              <a:buAutoNum type="arabicPeriod"/>
            </a:pPr>
            <a:r>
              <a:rPr lang="en-US" dirty="0" smtClean="0"/>
              <a:t>Producers, Herbivores, Carnivores, Decomposers</a:t>
            </a:r>
            <a:endParaRPr lang="en-US" dirty="0"/>
          </a:p>
        </p:txBody>
      </p:sp>
      <p:sp>
        <p:nvSpPr>
          <p:cNvPr id="4" name="Slide Number Placeholder 3"/>
          <p:cNvSpPr>
            <a:spLocks noGrp="1"/>
          </p:cNvSpPr>
          <p:nvPr>
            <p:ph type="sldNum" sz="quarter" idx="10"/>
          </p:nvPr>
        </p:nvSpPr>
        <p:spPr/>
        <p:txBody>
          <a:bodyPr/>
          <a:lstStyle/>
          <a:p>
            <a:fld id="{730CAD82-890D-E448-8E28-381549A5FA4F}"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0000FF"/>
                </a:solidFill>
              </a:rPr>
              <a:t>1.</a:t>
            </a:r>
            <a:r>
              <a:rPr lang="en-US" baseline="0" dirty="0" smtClean="0">
                <a:solidFill>
                  <a:srgbClr val="0000FF"/>
                </a:solidFill>
              </a:rPr>
              <a:t> </a:t>
            </a:r>
            <a:r>
              <a:rPr lang="en-US" dirty="0" smtClean="0">
                <a:solidFill>
                  <a:srgbClr val="0000FF"/>
                </a:solidFill>
              </a:rPr>
              <a:t>Photosynthesis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FF"/>
                </a:solidFill>
              </a:rPr>
              <a:t>2. Cellular Respiration.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FF"/>
                </a:solidFill>
              </a:rPr>
              <a:t>3. At which stations in the game did this happen? Cellular respiration happens in all the stations except the atmosphere. All organisms go through cellular respiration, even plants!</a:t>
            </a:r>
            <a:endParaRPr lang="en-US" dirty="0" smtClean="0"/>
          </a:p>
          <a:p>
            <a:endParaRPr lang="en-US" dirty="0"/>
          </a:p>
        </p:txBody>
      </p:sp>
      <p:sp>
        <p:nvSpPr>
          <p:cNvPr id="4" name="Slide Number Placeholder 3"/>
          <p:cNvSpPr>
            <a:spLocks noGrp="1"/>
          </p:cNvSpPr>
          <p:nvPr>
            <p:ph type="sldNum" sz="quarter" idx="10"/>
          </p:nvPr>
        </p:nvSpPr>
        <p:spPr/>
        <p:txBody>
          <a:bodyPr/>
          <a:lstStyle/>
          <a:p>
            <a:fld id="{730CAD82-890D-E448-8E28-381549A5FA4F}"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0000FF"/>
                </a:solidFill>
              </a:rPr>
              <a:t>1. Photosynthesis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FF"/>
                </a:solidFill>
              </a:rPr>
              <a:t>2. All living things on the planet would die. All the carbon would stay in the air and it would never get turned into plants, so all the animals would die because they wouldn’t have anything to eat. Decomposers would die because they wouldn’t have anything to eat. </a:t>
            </a:r>
            <a:endParaRPr lang="en-US" dirty="0" smtClean="0"/>
          </a:p>
          <a:p>
            <a:endParaRPr lang="en-US" dirty="0"/>
          </a:p>
        </p:txBody>
      </p:sp>
      <p:sp>
        <p:nvSpPr>
          <p:cNvPr id="4" name="Slide Number Placeholder 3"/>
          <p:cNvSpPr>
            <a:spLocks noGrp="1"/>
          </p:cNvSpPr>
          <p:nvPr>
            <p:ph type="sldNum" sz="quarter" idx="10"/>
          </p:nvPr>
        </p:nvSpPr>
        <p:spPr/>
        <p:txBody>
          <a:bodyPr/>
          <a:lstStyle/>
          <a:p>
            <a:fld id="{730CAD82-890D-E448-8E28-381549A5FA4F}"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solidFill>
                  <a:srgbClr val="0000FF"/>
                </a:solidFill>
              </a:rPr>
              <a:t>Biosynthesis. Biosynthesis is the process of taking small organic molecules and combining them into larger organic molecules to build biomass, or the body of a plant or animal. </a:t>
            </a:r>
          </a:p>
          <a:p>
            <a:pPr marL="228600" indent="-228600">
              <a:buAutoNum type="arabicPeriod"/>
            </a:pPr>
            <a:r>
              <a:rPr lang="en-US" dirty="0" smtClean="0">
                <a:solidFill>
                  <a:srgbClr val="0000FF"/>
                </a:solidFill>
              </a:rPr>
              <a:t>Biosynthesis happened in the grass, rabbit, and fox. The grass transformed glucose molecules into the cells of the grass. The rabbit transformed molecules from the grass into cells of the rabbit. And the fox transformed molecules from the rabbit into cells of the fox. </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730CAD82-890D-E448-8E28-381549A5FA4F}"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solidFill>
                  <a:srgbClr val="0000FF"/>
                </a:solidFill>
              </a:rPr>
              <a:t>Digestion. Digestion is the process of breaking down larger organic molecules into smaller organic molecules. This happens in the stomach and intestines of the animals. The purpose of this is so that the molecules become small enough to be passed across membranes so that they can be carried throughout the body via the blood. </a:t>
            </a:r>
          </a:p>
          <a:p>
            <a:pPr marL="228600" indent="-228600">
              <a:buAutoNum type="arabicPeriod"/>
            </a:pPr>
            <a:r>
              <a:rPr lang="en-US" dirty="0" smtClean="0">
                <a:solidFill>
                  <a:srgbClr val="0000FF"/>
                </a:solidFill>
              </a:rPr>
              <a:t>Digestion happened in the rabbit and in the fox. In the stomach of the rabbit, grass is broken down into small organic molecules. In the stomach of the fox, rabbit is broken down into small organic molecules. </a:t>
            </a:r>
            <a:endParaRPr lang="en-US" dirty="0"/>
          </a:p>
        </p:txBody>
      </p:sp>
      <p:sp>
        <p:nvSpPr>
          <p:cNvPr id="4" name="Slide Number Placeholder 3"/>
          <p:cNvSpPr>
            <a:spLocks noGrp="1"/>
          </p:cNvSpPr>
          <p:nvPr>
            <p:ph type="sldNum" sz="quarter" idx="10"/>
          </p:nvPr>
        </p:nvSpPr>
        <p:spPr/>
        <p:txBody>
          <a:bodyPr/>
          <a:lstStyle/>
          <a:p>
            <a:fld id="{730CAD82-890D-E448-8E28-381549A5FA4F}"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solidFill>
                  <a:srgbClr val="0000FF"/>
                </a:solidFill>
              </a:rPr>
              <a:t>Level 4</a:t>
            </a:r>
            <a:r>
              <a:rPr lang="en-US" dirty="0" smtClean="0">
                <a:solidFill>
                  <a:srgbClr val="0000FF"/>
                </a:solidFill>
              </a:rPr>
              <a:t> students may describe the path and be able to include how the four carbon-transforming processes contribute to the carbon’s movement and transformation through the ecosystem. </a:t>
            </a:r>
            <a:r>
              <a:rPr lang="en-US" b="1" dirty="0" smtClean="0">
                <a:solidFill>
                  <a:srgbClr val="0000FF"/>
                </a:solidFill>
              </a:rPr>
              <a:t>Level 3</a:t>
            </a:r>
            <a:r>
              <a:rPr lang="en-US" dirty="0" smtClean="0">
                <a:solidFill>
                  <a:srgbClr val="0000FF"/>
                </a:solidFill>
              </a:rPr>
              <a:t> students may attempt to include processes in the path, but are likely to confuse the roles of cellular respiration and biosynthesis. </a:t>
            </a:r>
            <a:r>
              <a:rPr lang="en-US" b="1" dirty="0" smtClean="0">
                <a:solidFill>
                  <a:srgbClr val="0000FF"/>
                </a:solidFill>
              </a:rPr>
              <a:t>Level 2</a:t>
            </a:r>
            <a:r>
              <a:rPr lang="en-US" dirty="0" smtClean="0">
                <a:solidFill>
                  <a:srgbClr val="0000FF"/>
                </a:solidFill>
              </a:rPr>
              <a:t> students may focus just on the movement of the atoms through the ecosystem without consideration of the processes or transformations that happen to the carbon during the path form the air to the fox. </a:t>
            </a:r>
            <a:endParaRPr lang="en-US" dirty="0"/>
          </a:p>
        </p:txBody>
      </p:sp>
      <p:sp>
        <p:nvSpPr>
          <p:cNvPr id="4" name="Slide Number Placeholder 3"/>
          <p:cNvSpPr>
            <a:spLocks noGrp="1"/>
          </p:cNvSpPr>
          <p:nvPr>
            <p:ph type="sldNum" sz="quarter" idx="10"/>
          </p:nvPr>
        </p:nvSpPr>
        <p:spPr/>
        <p:txBody>
          <a:bodyPr/>
          <a:lstStyle/>
          <a:p>
            <a:fld id="{730CAD82-890D-E448-8E28-381549A5FA4F}"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a:t>
            </a:r>
            <a:r>
              <a:rPr lang="en-US" baseline="0" dirty="0" smtClean="0"/>
              <a:t> Instruction: Open </a:t>
            </a:r>
            <a:r>
              <a:rPr lang="en-US" baseline="0" dirty="0" err="1" smtClean="0"/>
              <a:t>ChartingOurPaths.xls</a:t>
            </a:r>
            <a:r>
              <a:rPr lang="en-US" baseline="0" dirty="0" smtClean="0"/>
              <a:t>. I</a:t>
            </a:r>
            <a:r>
              <a:rPr lang="en-US" dirty="0" smtClean="0"/>
              <a:t>nput</a:t>
            </a:r>
            <a:r>
              <a:rPr lang="en-US" baseline="0" dirty="0" smtClean="0"/>
              <a:t> the START and END information into the tab that says “START END Graph.”</a:t>
            </a:r>
          </a:p>
          <a:p>
            <a:r>
              <a:rPr lang="en-US" baseline="0" dirty="0" smtClean="0"/>
              <a:t>Students may notice when they look at the graphs that the pools of carbon change in size as the game progressed.</a:t>
            </a:r>
            <a:endParaRPr lang="en-US" dirty="0"/>
          </a:p>
        </p:txBody>
      </p:sp>
      <p:sp>
        <p:nvSpPr>
          <p:cNvPr id="4" name="Slide Number Placeholder 3"/>
          <p:cNvSpPr>
            <a:spLocks noGrp="1"/>
          </p:cNvSpPr>
          <p:nvPr>
            <p:ph type="sldNum" sz="quarter" idx="10"/>
          </p:nvPr>
        </p:nvSpPr>
        <p:spPr/>
        <p:txBody>
          <a:bodyPr/>
          <a:lstStyle/>
          <a:p>
            <a:fld id="{730CAD82-890D-E448-8E28-381549A5FA4F}" type="slidenum">
              <a:rPr lang="en-US" smtClean="0"/>
              <a:pPr/>
              <a:t>5</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11588933"/>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0CAD82-890D-E448-8E28-381549A5FA4F}"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0CAD82-890D-E448-8E28-381549A5FA4F}"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0CAD82-890D-E448-8E28-381549A5FA4F}"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0000FF"/>
                </a:solidFill>
              </a:rPr>
              <a:t>Answers may vary. If students mention disturbances to the ecosystem, encourage them to name specific disturbances that may affect this change. Answers may include forest fires, deforestation, loss of producers, over-grazing, desertification</a:t>
            </a:r>
            <a:r>
              <a:rPr lang="en-US" dirty="0" smtClean="0"/>
              <a:t>. </a:t>
            </a:r>
            <a:endParaRPr lang="en-US" dirty="0"/>
          </a:p>
        </p:txBody>
      </p:sp>
      <p:sp>
        <p:nvSpPr>
          <p:cNvPr id="4" name="Slide Number Placeholder 3"/>
          <p:cNvSpPr>
            <a:spLocks noGrp="1"/>
          </p:cNvSpPr>
          <p:nvPr>
            <p:ph type="sldNum" sz="quarter" idx="10"/>
          </p:nvPr>
        </p:nvSpPr>
        <p:spPr/>
        <p:txBody>
          <a:bodyPr/>
          <a:lstStyle/>
          <a:p>
            <a:fld id="{730CAD82-890D-E448-8E28-381549A5FA4F}"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0000FF"/>
                </a:solidFill>
              </a:rPr>
              <a:t>If there are less producers, there is less inorganic carbon being transformed into organic carbon. This leaves more carbon in the atmosphere, which is the cause of climate change. </a:t>
            </a:r>
            <a:endParaRPr lang="en-US" dirty="0"/>
          </a:p>
        </p:txBody>
      </p:sp>
      <p:sp>
        <p:nvSpPr>
          <p:cNvPr id="4" name="Slide Number Placeholder 3"/>
          <p:cNvSpPr>
            <a:spLocks noGrp="1"/>
          </p:cNvSpPr>
          <p:nvPr>
            <p:ph type="sldNum" sz="quarter" idx="10"/>
          </p:nvPr>
        </p:nvSpPr>
        <p:spPr/>
        <p:txBody>
          <a:bodyPr/>
          <a:lstStyle/>
          <a:p>
            <a:fld id="{730CAD82-890D-E448-8E28-381549A5FA4F}"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FF"/>
                </a:solidFill>
              </a:rPr>
              <a:t>Ideal answers are (1) and (3). A decrease in photosynthesis would lead to more carbon in the atmosphere, because photosynthesis removes carbon from the atmosphere.  More photosynthesis = less carbon in the air. Deforestation, desertification, over grazing, and other losses of producers all lead to decreases in photosynthesis, which in turn leave more carbon in the atmosphere.</a:t>
            </a:r>
          </a:p>
          <a:p>
            <a:endParaRPr lang="en-US" dirty="0"/>
          </a:p>
        </p:txBody>
      </p:sp>
      <p:sp>
        <p:nvSpPr>
          <p:cNvPr id="4" name="Slide Number Placeholder 3"/>
          <p:cNvSpPr>
            <a:spLocks noGrp="1"/>
          </p:cNvSpPr>
          <p:nvPr>
            <p:ph type="sldNum" sz="quarter" idx="10"/>
          </p:nvPr>
        </p:nvSpPr>
        <p:spPr/>
        <p:txBody>
          <a:bodyPr/>
          <a:lstStyle/>
          <a:p>
            <a:fld id="{730CAD82-890D-E448-8E28-381549A5FA4F}" type="slidenum">
              <a:rPr lang="en-US" smtClean="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solidFill>
                  <a:srgbClr val="0000FF"/>
                </a:solidFill>
              </a:rPr>
              <a:t>Answers may vary, but students may suggest that combustion (forest fires, burning of fossil fuels) could lead to an increase in carbon in the atmosphere. They might also suggest that cutting down trees, deforestation, or removal of plants might increase the amount of carbon in the atmosphere. They might also suggest that a warming planet will melt permafrost and ice, releasing carbon from these ecosystems that has been stored in frozen land and ice for a long time. These issues will be addressed more directly in the Human Energy Systems unit. </a:t>
            </a:r>
          </a:p>
          <a:p>
            <a:pPr marL="228600" indent="-228600">
              <a:buAutoNum type="arabicPeriod"/>
            </a:pPr>
            <a:r>
              <a:rPr lang="en-US" dirty="0" smtClean="0">
                <a:solidFill>
                  <a:srgbClr val="0000FF"/>
                </a:solidFill>
              </a:rPr>
              <a:t>Plant producers, burn less fossil fuels, protect natural areas, etc.</a:t>
            </a:r>
            <a:endParaRPr lang="en-US" dirty="0"/>
          </a:p>
        </p:txBody>
      </p:sp>
      <p:sp>
        <p:nvSpPr>
          <p:cNvPr id="4" name="Slide Number Placeholder 3"/>
          <p:cNvSpPr>
            <a:spLocks noGrp="1"/>
          </p:cNvSpPr>
          <p:nvPr>
            <p:ph type="sldNum" sz="quarter" idx="10"/>
          </p:nvPr>
        </p:nvSpPr>
        <p:spPr/>
        <p:txBody>
          <a:bodyPr/>
          <a:lstStyle/>
          <a:p>
            <a:fld id="{730CAD82-890D-E448-8E28-381549A5FA4F}" type="slidenum">
              <a:rPr lang="en-US" smtClean="0"/>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solidFill>
                  <a:srgbClr val="0000FF"/>
                </a:solidFill>
              </a:rPr>
              <a:t>This would lead to a decrease in photosynthesis.</a:t>
            </a:r>
          </a:p>
          <a:p>
            <a:pPr marL="228600" indent="-228600">
              <a:buAutoNum type="arabicPeriod"/>
            </a:pPr>
            <a:r>
              <a:rPr lang="en-US" dirty="0" smtClean="0">
                <a:solidFill>
                  <a:srgbClr val="0000FF"/>
                </a:solidFill>
              </a:rPr>
              <a:t>This would decrease the biomass, because the trees would be gone, and there would be less producers to take carbon from the atmosphere to make more biomass.</a:t>
            </a:r>
          </a:p>
          <a:p>
            <a:pPr marL="228600" indent="-228600">
              <a:buAutoNum type="arabicPeriod"/>
            </a:pPr>
            <a:r>
              <a:rPr lang="en-US" dirty="0" smtClean="0">
                <a:solidFill>
                  <a:srgbClr val="0000FF"/>
                </a:solidFill>
              </a:rPr>
              <a:t>This would increase the amount of carbon in the atmosphere, because less producers would be taking carbon out of the atmosphere. </a:t>
            </a:r>
            <a:endParaRPr lang="en-US" dirty="0"/>
          </a:p>
        </p:txBody>
      </p:sp>
      <p:sp>
        <p:nvSpPr>
          <p:cNvPr id="4" name="Slide Number Placeholder 3"/>
          <p:cNvSpPr>
            <a:spLocks noGrp="1"/>
          </p:cNvSpPr>
          <p:nvPr>
            <p:ph type="sldNum" sz="quarter" idx="10"/>
          </p:nvPr>
        </p:nvSpPr>
        <p:spPr/>
        <p:txBody>
          <a:bodyPr/>
          <a:lstStyle/>
          <a:p>
            <a:fld id="{730CAD82-890D-E448-8E28-381549A5FA4F}" type="slidenum">
              <a:rPr lang="en-US" smtClean="0"/>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900" dirty="0" smtClean="0">
                <a:solidFill>
                  <a:srgbClr val="0000FF"/>
                </a:solidFill>
              </a:rPr>
              <a:t>This would lead to an increase in photosynthesis.</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smtClean="0">
                <a:solidFill>
                  <a:srgbClr val="0000FF"/>
                </a:solidFill>
              </a:rPr>
              <a:t>This would lead to an increase in biomass. The trees that were planted would increase the biomass, and these trees would also continue to take carbon from the atmosphere to make more biomass for the ecosystem.</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smtClean="0">
                <a:solidFill>
                  <a:srgbClr val="0000FF"/>
                </a:solidFill>
              </a:rPr>
              <a:t>This would lead to a decrease in carbon in the atmosphere, because the trees would take more carbon out of the atmosphere</a:t>
            </a:r>
            <a:r>
              <a:rPr lang="en-US" sz="800" dirty="0" smtClean="0">
                <a:solidFill>
                  <a:srgbClr val="0000FF"/>
                </a:solidFill>
              </a:rPr>
              <a:t> </a:t>
            </a:r>
            <a:r>
              <a:rPr lang="en-US" dirty="0" smtClean="0">
                <a:solidFill>
                  <a:srgbClr val="0000FF"/>
                </a:solidFill>
              </a:rPr>
              <a:t>.</a:t>
            </a:r>
            <a:endParaRPr lang="en-US" dirty="0"/>
          </a:p>
        </p:txBody>
      </p:sp>
      <p:sp>
        <p:nvSpPr>
          <p:cNvPr id="4" name="Slide Number Placeholder 3"/>
          <p:cNvSpPr>
            <a:spLocks noGrp="1"/>
          </p:cNvSpPr>
          <p:nvPr>
            <p:ph type="sldNum" sz="quarter" idx="10"/>
          </p:nvPr>
        </p:nvSpPr>
        <p:spPr/>
        <p:txBody>
          <a:bodyPr/>
          <a:lstStyle/>
          <a:p>
            <a:fld id="{730CAD82-890D-E448-8E28-381549A5FA4F}"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0000FF"/>
                </a:solidFill>
              </a:rPr>
              <a:t>Students may suggest that the carbon was taken out of the atmosphere by photosynthesis and turned into biomass in the ecosystem. In order for one station’s carbon to increase (grass, decomposer, rabbit, fox), there has to be a decrease in another pool (air). </a:t>
            </a:r>
            <a:endParaRPr lang="en-US" dirty="0"/>
          </a:p>
        </p:txBody>
      </p:sp>
      <p:sp>
        <p:nvSpPr>
          <p:cNvPr id="4" name="Slide Number Placeholder 3"/>
          <p:cNvSpPr>
            <a:spLocks noGrp="1"/>
          </p:cNvSpPr>
          <p:nvPr>
            <p:ph type="sldNum" sz="quarter" idx="10"/>
          </p:nvPr>
        </p:nvSpPr>
        <p:spPr/>
        <p:txBody>
          <a:bodyPr/>
          <a:lstStyle/>
          <a:p>
            <a:fld id="{730CAD82-890D-E448-8E28-381549A5FA4F}"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FF"/>
                </a:solidFill>
              </a:rPr>
              <a:t>The carbon in the atmosphere must be rising, because the amount of carbon is stored in biomass in ecosystems is declining.</a:t>
            </a:r>
          </a:p>
          <a:p>
            <a:endParaRPr lang="en-US" dirty="0"/>
          </a:p>
        </p:txBody>
      </p:sp>
      <p:sp>
        <p:nvSpPr>
          <p:cNvPr id="4" name="Slide Number Placeholder 3"/>
          <p:cNvSpPr>
            <a:spLocks noGrp="1"/>
          </p:cNvSpPr>
          <p:nvPr>
            <p:ph type="sldNum" sz="quarter" idx="10"/>
          </p:nvPr>
        </p:nvSpPr>
        <p:spPr/>
        <p:txBody>
          <a:bodyPr/>
          <a:lstStyle/>
          <a:p>
            <a:fld id="{730CAD82-890D-E448-8E28-381549A5FA4F}"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Teacher Instructions: Enter</a:t>
            </a:r>
            <a:r>
              <a:rPr lang="en-US" baseline="0" dirty="0" smtClean="0"/>
              <a:t> the information for each group in the BLUE squares on the Visitation Graph Tab.</a:t>
            </a:r>
            <a:endParaRPr lang="en-US" dirty="0"/>
          </a:p>
        </p:txBody>
      </p:sp>
      <p:sp>
        <p:nvSpPr>
          <p:cNvPr id="4" name="Slide Number Placeholder 3"/>
          <p:cNvSpPr>
            <a:spLocks noGrp="1"/>
          </p:cNvSpPr>
          <p:nvPr>
            <p:ph type="sldNum" sz="quarter" idx="10"/>
          </p:nvPr>
        </p:nvSpPr>
        <p:spPr/>
        <p:txBody>
          <a:bodyPr/>
          <a:lstStyle/>
          <a:p>
            <a:fld id="{730CAD82-890D-E448-8E28-381549A5FA4F}"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solidFill>
                  <a:srgbClr val="0000FF"/>
                </a:solidFill>
              </a:rPr>
              <a:t>Air, producers (ideally)</a:t>
            </a:r>
          </a:p>
          <a:p>
            <a:pPr marL="228600" indent="-228600">
              <a:buAutoNum type="arabicPeriod"/>
            </a:pPr>
            <a:r>
              <a:rPr lang="en-US" dirty="0" smtClean="0">
                <a:solidFill>
                  <a:srgbClr val="0000FF"/>
                </a:solidFill>
              </a:rPr>
              <a:t>Carnivore, herbivore (ideally)</a:t>
            </a:r>
          </a:p>
          <a:p>
            <a:pPr marL="228600" indent="-228600">
              <a:buAutoNum type="arabicPeriod"/>
            </a:pPr>
            <a:endParaRPr lang="en-US" dirty="0" smtClean="0">
              <a:solidFill>
                <a:srgbClr val="0000FF"/>
              </a:solidFill>
            </a:endParaRP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730CAD82-890D-E448-8E28-381549A5FA4F}"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0000FF"/>
                </a:solidFill>
              </a:rPr>
              <a:t>1. It would need to visit producers (plants) then consumers (rabbits) before the fox.</a:t>
            </a:r>
          </a:p>
          <a:p>
            <a:r>
              <a:rPr lang="en-US" dirty="0" smtClean="0">
                <a:solidFill>
                  <a:srgbClr val="0000FF"/>
                </a:solidFill>
              </a:rPr>
              <a:t>2. It cannot go directly to the fox because foxes can’t photosynthesize.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FF"/>
                </a:solidFill>
              </a:rPr>
              <a:t>3. It could either get respired right away or go to foxes then respired or go from either rabbits or foxes to decomposers.</a:t>
            </a:r>
            <a:endParaRPr lang="en-US" dirty="0" smtClean="0"/>
          </a:p>
          <a:p>
            <a:endParaRPr lang="en-US" dirty="0"/>
          </a:p>
        </p:txBody>
      </p:sp>
      <p:sp>
        <p:nvSpPr>
          <p:cNvPr id="4" name="Slide Number Placeholder 3"/>
          <p:cNvSpPr>
            <a:spLocks noGrp="1"/>
          </p:cNvSpPr>
          <p:nvPr>
            <p:ph type="sldNum" sz="quarter" idx="10"/>
          </p:nvPr>
        </p:nvSpPr>
        <p:spPr/>
        <p:txBody>
          <a:bodyPr/>
          <a:lstStyle/>
          <a:p>
            <a:fld id="{730CAD82-890D-E448-8E28-381549A5FA4F}"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solidFill>
                  <a:srgbClr val="0000FF"/>
                </a:solidFill>
              </a:rPr>
              <a:t>Students may suggest that in a stable ecosystem, most of the biomass is stored in the producers and the decomposers (soil), and that you need more biomass in the producer and soil stations to support life in the rabbit and fox. It may help to remind them of the Sunny Meadows simulation, which showed that a large amount of grass was needed to support a small amount of rabbits, and an even smaller amount of foxes. </a:t>
            </a:r>
          </a:p>
          <a:p>
            <a:pPr marL="228600" indent="-228600">
              <a:buAutoNum type="arabicPeriod"/>
            </a:pPr>
            <a:r>
              <a:rPr lang="en-US" dirty="0" smtClean="0">
                <a:solidFill>
                  <a:srgbClr val="0000FF"/>
                </a:solidFill>
              </a:rPr>
              <a:t>Producers. </a:t>
            </a:r>
          </a:p>
          <a:p>
            <a:pPr marL="228600" indent="-228600">
              <a:buAutoNum type="arabicPeriod"/>
            </a:pPr>
            <a:r>
              <a:rPr lang="en-US" dirty="0" smtClean="0">
                <a:solidFill>
                  <a:srgbClr val="0000FF"/>
                </a:solidFill>
              </a:rPr>
              <a:t>It varies per ecosystem; but in general, most of the biomass</a:t>
            </a:r>
            <a:r>
              <a:rPr lang="en-US" baseline="0" dirty="0" smtClean="0">
                <a:solidFill>
                  <a:srgbClr val="0000FF"/>
                </a:solidFill>
              </a:rPr>
              <a:t> is stored in the soil and in the producers.</a:t>
            </a:r>
            <a:endParaRPr lang="en-US" dirty="0"/>
          </a:p>
        </p:txBody>
      </p:sp>
      <p:sp>
        <p:nvSpPr>
          <p:cNvPr id="4" name="Slide Number Placeholder 3"/>
          <p:cNvSpPr>
            <a:spLocks noGrp="1"/>
          </p:cNvSpPr>
          <p:nvPr>
            <p:ph type="sldNum" sz="quarter" idx="10"/>
          </p:nvPr>
        </p:nvSpPr>
        <p:spPr/>
        <p:txBody>
          <a:bodyPr/>
          <a:lstStyle/>
          <a:p>
            <a:fld id="{730CAD82-890D-E448-8E28-381549A5FA4F}"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solidFill>
                  <a:srgbClr val="0000FF"/>
                </a:solidFill>
              </a:rPr>
              <a:t>Photosynthesis		</a:t>
            </a:r>
          </a:p>
          <a:p>
            <a:pPr lvl="1"/>
            <a:r>
              <a:rPr lang="en-US" dirty="0" smtClean="0">
                <a:solidFill>
                  <a:srgbClr val="0000FF"/>
                </a:solidFill>
              </a:rPr>
              <a:t>Digestion	</a:t>
            </a:r>
          </a:p>
          <a:p>
            <a:pPr lvl="1"/>
            <a:r>
              <a:rPr lang="en-US" dirty="0" smtClean="0">
                <a:solidFill>
                  <a:srgbClr val="0000FF"/>
                </a:solidFill>
              </a:rPr>
              <a:t>Biosynthesis		</a:t>
            </a:r>
          </a:p>
          <a:p>
            <a:pPr lvl="1"/>
            <a:r>
              <a:rPr lang="en-US" dirty="0" smtClean="0">
                <a:solidFill>
                  <a:srgbClr val="0000FF"/>
                </a:solidFill>
              </a:rPr>
              <a:t>Cellular Respiration</a:t>
            </a:r>
          </a:p>
          <a:p>
            <a:endParaRPr lang="en-US" dirty="0"/>
          </a:p>
        </p:txBody>
      </p:sp>
      <p:sp>
        <p:nvSpPr>
          <p:cNvPr id="4" name="Slide Number Placeholder 3"/>
          <p:cNvSpPr>
            <a:spLocks noGrp="1"/>
          </p:cNvSpPr>
          <p:nvPr>
            <p:ph type="sldNum" sz="quarter" idx="10"/>
          </p:nvPr>
        </p:nvSpPr>
        <p:spPr/>
        <p:txBody>
          <a:bodyPr/>
          <a:lstStyle/>
          <a:p>
            <a:fld id="{730CAD82-890D-E448-8E28-381549A5FA4F}"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C7E484-251E-EF4F-968E-0CA6B42552EE}" type="datetimeFigureOut">
              <a:rPr lang="en-US" smtClean="0"/>
              <a:pPr/>
              <a:t>4/13/12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94A01-5C9A-5B49-BA85-52E6C4A953E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C7E484-251E-EF4F-968E-0CA6B42552EE}" type="datetimeFigureOut">
              <a:rPr lang="en-US" smtClean="0"/>
              <a:pPr/>
              <a:t>4/13/12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94A01-5C9A-5B49-BA85-52E6C4A953E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C7E484-251E-EF4F-968E-0CA6B42552EE}" type="datetimeFigureOut">
              <a:rPr lang="en-US" smtClean="0"/>
              <a:pPr/>
              <a:t>4/13/12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94A01-5C9A-5B49-BA85-52E6C4A953E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C7E484-251E-EF4F-968E-0CA6B42552EE}" type="datetimeFigureOut">
              <a:rPr lang="en-US" smtClean="0"/>
              <a:pPr/>
              <a:t>4/13/12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94A01-5C9A-5B49-BA85-52E6C4A953E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7E484-251E-EF4F-968E-0CA6B42552EE}" type="datetimeFigureOut">
              <a:rPr lang="en-US" smtClean="0"/>
              <a:pPr/>
              <a:t>4/13/12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94A01-5C9A-5B49-BA85-52E6C4A953E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C7E484-251E-EF4F-968E-0CA6B42552EE}" type="datetimeFigureOut">
              <a:rPr lang="en-US" smtClean="0"/>
              <a:pPr/>
              <a:t>4/13/12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294A01-5C9A-5B49-BA85-52E6C4A953E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C7E484-251E-EF4F-968E-0CA6B42552EE}" type="datetimeFigureOut">
              <a:rPr lang="en-US" smtClean="0"/>
              <a:pPr/>
              <a:t>4/13/12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294A01-5C9A-5B49-BA85-52E6C4A953E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C7E484-251E-EF4F-968E-0CA6B42552EE}" type="datetimeFigureOut">
              <a:rPr lang="en-US" smtClean="0"/>
              <a:pPr/>
              <a:t>4/13/12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294A01-5C9A-5B49-BA85-52E6C4A953E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7E484-251E-EF4F-968E-0CA6B42552EE}" type="datetimeFigureOut">
              <a:rPr lang="en-US" smtClean="0"/>
              <a:pPr/>
              <a:t>4/13/12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294A01-5C9A-5B49-BA85-52E6C4A953E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7E484-251E-EF4F-968E-0CA6B42552EE}" type="datetimeFigureOut">
              <a:rPr lang="en-US" smtClean="0"/>
              <a:pPr/>
              <a:t>4/13/12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294A01-5C9A-5B49-BA85-52E6C4A953E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7E484-251E-EF4F-968E-0CA6B42552EE}" type="datetimeFigureOut">
              <a:rPr lang="en-US" smtClean="0"/>
              <a:pPr/>
              <a:t>4/13/12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294A01-5C9A-5B49-BA85-52E6C4A953E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alphaModFix amt="23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C7E484-251E-EF4F-968E-0CA6B42552EE}" type="datetimeFigureOut">
              <a:rPr lang="en-US" smtClean="0"/>
              <a:pPr/>
              <a:t>4/13/12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294A01-5C9A-5B49-BA85-52E6C4A953E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4000"/>
            <a:ext cx="7772400" cy="1044605"/>
          </a:xfrm>
        </p:spPr>
        <p:txBody>
          <a:bodyPr>
            <a:normAutofit fontScale="90000"/>
          </a:bodyPr>
          <a:lstStyle/>
          <a:p>
            <a:r>
              <a:rPr lang="en-US" dirty="0" smtClean="0"/>
              <a:t>Carbon Game Discussion Questions</a:t>
            </a:r>
            <a:endParaRPr lang="en-US" dirty="0"/>
          </a:p>
        </p:txBody>
      </p:sp>
      <p:sp>
        <p:nvSpPr>
          <p:cNvPr id="4" name="Subtitle 3"/>
          <p:cNvSpPr>
            <a:spLocks noGrp="1"/>
          </p:cNvSpPr>
          <p:nvPr>
            <p:ph type="subTitle"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685800" y="1298605"/>
            <a:ext cx="7830994" cy="517518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Visitation Graph</a:t>
            </a:r>
            <a:endParaRPr lang="en-US" dirty="0"/>
          </a:p>
        </p:txBody>
      </p:sp>
      <p:sp>
        <p:nvSpPr>
          <p:cNvPr id="3" name="Content Placeholder 2"/>
          <p:cNvSpPr>
            <a:spLocks noGrp="1"/>
          </p:cNvSpPr>
          <p:nvPr>
            <p:ph idx="1"/>
          </p:nvPr>
        </p:nvSpPr>
        <p:spPr/>
        <p:txBody>
          <a:bodyPr>
            <a:normAutofit/>
          </a:bodyPr>
          <a:lstStyle/>
          <a:p>
            <a:pPr marL="514350" lvl="0" indent="-514350">
              <a:buFont typeface="+mj-lt"/>
              <a:buAutoNum type="arabicPeriod"/>
            </a:pPr>
            <a:r>
              <a:rPr lang="en-US" dirty="0" smtClean="0"/>
              <a:t>For a carbon atom to get from the air to the fox, which pools does it need to visit? </a:t>
            </a:r>
            <a:endParaRPr lang="en-US" dirty="0" smtClean="0">
              <a:solidFill>
                <a:srgbClr val="0000FF"/>
              </a:solidFill>
            </a:endParaRPr>
          </a:p>
          <a:p>
            <a:pPr marL="514350" lvl="0" indent="-514350">
              <a:buFont typeface="+mj-lt"/>
              <a:buAutoNum type="arabicPeriod"/>
            </a:pPr>
            <a:r>
              <a:rPr lang="en-US" dirty="0" smtClean="0"/>
              <a:t>Can a carbon atom go from the air directly to the fox? Why or why not?</a:t>
            </a:r>
          </a:p>
          <a:p>
            <a:pPr marL="514350" indent="-514350">
              <a:buFont typeface="+mj-lt"/>
              <a:buAutoNum type="arabicPeriod"/>
            </a:pPr>
            <a:r>
              <a:rPr lang="en-US" dirty="0" smtClean="0"/>
              <a:t>How could a carbon atom get from the rabbit to the air? </a:t>
            </a:r>
            <a:endParaRPr lang="en-US" dirty="0" smtClean="0">
              <a:solidFill>
                <a:srgbClr val="0000FF"/>
              </a:solidFill>
            </a:endParaRPr>
          </a:p>
          <a:p>
            <a:pPr marL="514350" lvl="0" indent="-514350">
              <a:buFont typeface="+mj-lt"/>
              <a:buAutoNum type="arabicPeriod"/>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Visitation Graph</a:t>
            </a:r>
            <a:endParaRPr lang="en-US" dirty="0"/>
          </a:p>
        </p:txBody>
      </p:sp>
      <p:sp>
        <p:nvSpPr>
          <p:cNvPr id="3" name="Content Placeholder 2"/>
          <p:cNvSpPr>
            <a:spLocks noGrp="1"/>
          </p:cNvSpPr>
          <p:nvPr>
            <p:ph idx="1"/>
          </p:nvPr>
        </p:nvSpPr>
        <p:spPr/>
        <p:txBody>
          <a:bodyPr>
            <a:normAutofit/>
          </a:bodyPr>
          <a:lstStyle/>
          <a:p>
            <a:pPr marL="514350" lvl="0" indent="-514350">
              <a:buFont typeface="+mj-lt"/>
              <a:buAutoNum type="arabicPeriod"/>
            </a:pPr>
            <a:r>
              <a:rPr lang="en-US" dirty="0"/>
              <a:t>Why </a:t>
            </a:r>
            <a:r>
              <a:rPr lang="en-US" dirty="0" smtClean="0"/>
              <a:t>do you think carbon visits some pools more than others? </a:t>
            </a:r>
          </a:p>
          <a:p>
            <a:pPr marL="514350" lvl="0" indent="-514350">
              <a:buFont typeface="+mj-lt"/>
              <a:buAutoNum type="arabicPeriod"/>
            </a:pPr>
            <a:r>
              <a:rPr lang="en-US" dirty="0" smtClean="0">
                <a:solidFill>
                  <a:srgbClr val="000000"/>
                </a:solidFill>
              </a:rPr>
              <a:t>In the game we just played, where was most of the biomass stored?</a:t>
            </a:r>
          </a:p>
          <a:p>
            <a:pPr marL="514350" lvl="0" indent="-514350">
              <a:buFont typeface="+mj-lt"/>
              <a:buAutoNum type="arabicPeriod"/>
            </a:pPr>
            <a:r>
              <a:rPr lang="en-US" dirty="0" smtClean="0">
                <a:solidFill>
                  <a:srgbClr val="000000"/>
                </a:solidFill>
              </a:rPr>
              <a:t>Do you think this represents where the biomass is stored in real ecosystems? </a:t>
            </a:r>
            <a:endParaRPr lang="en-US" dirty="0">
              <a:solidFill>
                <a:srgbClr val="00000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6314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Process Graph</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Now it’s time to look at the last graph. As </a:t>
            </a:r>
            <a:r>
              <a:rPr lang="en-US" dirty="0"/>
              <a:t>a carbon atom, you went through four different processes during the game that transformed you from one form of carbon to another. We call these </a:t>
            </a:r>
            <a:r>
              <a:rPr lang="en-US" b="1" dirty="0"/>
              <a:t>carbon-transforming processes</a:t>
            </a:r>
            <a:r>
              <a:rPr lang="en-US" dirty="0"/>
              <a:t>. In total, you went through four different carbon transforming processes. What where the four you went </a:t>
            </a:r>
            <a:r>
              <a:rPr lang="en-US" dirty="0" smtClean="0"/>
              <a:t>through?</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Process Graph</a:t>
            </a:r>
            <a:endParaRPr lang="en-US" dirty="0"/>
          </a:p>
        </p:txBody>
      </p:sp>
      <p:sp>
        <p:nvSpPr>
          <p:cNvPr id="3" name="Content Placeholder 2"/>
          <p:cNvSpPr>
            <a:spLocks noGrp="1"/>
          </p:cNvSpPr>
          <p:nvPr>
            <p:ph idx="1"/>
          </p:nvPr>
        </p:nvSpPr>
        <p:spPr/>
        <p:txBody>
          <a:bodyPr>
            <a:normAutofit fontScale="92500"/>
          </a:bodyPr>
          <a:lstStyle/>
          <a:p>
            <a:pPr marL="514350" lvl="0" indent="-514350">
              <a:buFont typeface="+mj-lt"/>
              <a:buAutoNum type="arabicPeriod"/>
            </a:pPr>
            <a:r>
              <a:rPr lang="en-US" dirty="0" smtClean="0"/>
              <a:t>Divide into groups of 4 or 5. </a:t>
            </a:r>
          </a:p>
          <a:p>
            <a:pPr marL="514350" lvl="0" indent="-514350">
              <a:buFont typeface="+mj-lt"/>
              <a:buAutoNum type="arabicPeriod"/>
            </a:pPr>
            <a:r>
              <a:rPr lang="en-US" dirty="0" smtClean="0"/>
              <a:t>With your group, count how many times you were transformed by each carbon-transforming process. (Hint: this information should be recorded on the front of your game card).</a:t>
            </a:r>
          </a:p>
          <a:p>
            <a:pPr marL="514350" lvl="0" indent="-514350">
              <a:buFont typeface="+mj-lt"/>
              <a:buAutoNum type="arabicPeriod"/>
            </a:pPr>
            <a:r>
              <a:rPr lang="en-US" dirty="0" smtClean="0"/>
              <a:t>Report to your teacher the number of times your group was transformed by photosynthesis, biosynthesis, digestion, and cellular respiration.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Process Graph</a:t>
            </a:r>
            <a:endParaRPr lang="en-US" dirty="0"/>
          </a:p>
        </p:txBody>
      </p:sp>
      <p:sp>
        <p:nvSpPr>
          <p:cNvPr id="3" name="Content Placeholder 2"/>
          <p:cNvSpPr>
            <a:spLocks noGrp="1"/>
          </p:cNvSpPr>
          <p:nvPr>
            <p:ph idx="1"/>
          </p:nvPr>
        </p:nvSpPr>
        <p:spPr/>
        <p:txBody>
          <a:bodyPr>
            <a:normAutofit/>
          </a:bodyPr>
          <a:lstStyle/>
          <a:p>
            <a:pPr marL="0" indent="0">
              <a:buNone/>
              <a:tabLst>
                <a:tab pos="0" algn="l"/>
              </a:tabLst>
            </a:pPr>
            <a:r>
              <a:rPr lang="en-US" dirty="0"/>
              <a:t>Look at the graph that shows the carbon-transforming processes for the entire </a:t>
            </a:r>
            <a:r>
              <a:rPr lang="en-US" dirty="0" smtClean="0"/>
              <a:t>class.</a:t>
            </a:r>
          </a:p>
          <a:p>
            <a:pPr marL="514350" lvl="0" indent="-514350">
              <a:buFont typeface="+mj-lt"/>
              <a:buAutoNum type="arabicPeriod"/>
            </a:pPr>
            <a:r>
              <a:rPr lang="en-US" dirty="0" smtClean="0"/>
              <a:t>Which </a:t>
            </a:r>
            <a:r>
              <a:rPr lang="en-US" dirty="0"/>
              <a:t>carbon-transforming process happened more, photosynthesis or cellular respiration</a:t>
            </a:r>
            <a:r>
              <a:rPr lang="en-US"/>
              <a:t>?</a:t>
            </a:r>
            <a:r>
              <a:rPr lang="en-US" smtClean="0"/>
              <a:t> </a:t>
            </a:r>
          </a:p>
          <a:p>
            <a:pPr marL="514350" lvl="0" indent="-514350">
              <a:buFont typeface="+mj-lt"/>
              <a:buAutoNum type="arabicPeriod"/>
            </a:pPr>
            <a:r>
              <a:rPr lang="en-US" dirty="0" smtClean="0"/>
              <a:t>Photosynthesis rates are higher than cellular respiration rates in a growing ecosystem. Why do you think this is? </a:t>
            </a:r>
            <a:endParaRPr lang="en-US" dirty="0" smtClean="0">
              <a:solidFill>
                <a:srgbClr val="0000FF"/>
              </a:solidFill>
            </a:endParaRPr>
          </a:p>
          <a:p>
            <a:pPr marL="514350" indent="-514350">
              <a:buFont typeface="+mj-lt"/>
              <a:buAutoNum type="arabicPeriod"/>
            </a:pPr>
            <a:endParaRPr lang="en-US" dirty="0" smtClean="0">
              <a:solidFill>
                <a:srgbClr val="0000FF"/>
              </a:solidFill>
            </a:endParaRPr>
          </a:p>
          <a:p>
            <a:pPr lvl="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Process Graph</a:t>
            </a:r>
            <a:endParaRPr lang="en-US" dirty="0"/>
          </a:p>
        </p:txBody>
      </p:sp>
      <p:sp>
        <p:nvSpPr>
          <p:cNvPr id="3" name="Content Placeholder 2"/>
          <p:cNvSpPr>
            <a:spLocks noGrp="1"/>
          </p:cNvSpPr>
          <p:nvPr>
            <p:ph idx="1"/>
          </p:nvPr>
        </p:nvSpPr>
        <p:spPr/>
        <p:txBody>
          <a:bodyPr>
            <a:normAutofit fontScale="92500" lnSpcReduction="10000"/>
          </a:bodyPr>
          <a:lstStyle/>
          <a:p>
            <a:pPr marL="514350" lvl="0" indent="-514350">
              <a:buFont typeface="+mj-lt"/>
              <a:buAutoNum type="arabicPeriod"/>
            </a:pPr>
            <a:r>
              <a:rPr lang="en-US" dirty="0"/>
              <a:t>Imagine that photosynthesis rates in this ecosystem increased by a lot. Based on your experience in the game, do you think this would increase or decrease the amount of biomass in this </a:t>
            </a:r>
            <a:r>
              <a:rPr lang="en-US" dirty="0" smtClean="0"/>
              <a:t>ecosystem?</a:t>
            </a:r>
          </a:p>
          <a:p>
            <a:pPr marL="514350" indent="-514350">
              <a:buFont typeface="+mj-lt"/>
              <a:buAutoNum type="arabicPeriod"/>
            </a:pPr>
            <a:r>
              <a:rPr lang="en-US" dirty="0" smtClean="0"/>
              <a:t>Imagine that photosynthesis rates in this ecosystem increased by a lot. Based on your experience in the game, do you think this would increase or decrease the amount of respiration in this ecosystem? </a:t>
            </a:r>
            <a:endParaRPr lang="en-US" dirty="0" smtClean="0">
              <a:solidFill>
                <a:srgbClr val="0000FF"/>
              </a:solidFill>
            </a:endParaRPr>
          </a:p>
          <a:p>
            <a:pPr marL="514350" lvl="0" indent="-514350">
              <a:buFont typeface="+mj-lt"/>
              <a:buAutoNum type="arabicPeriod"/>
            </a:pPr>
            <a:endParaRPr lang="en-US" dirty="0" smtClean="0">
              <a:solidFill>
                <a:srgbClr val="0000FF"/>
              </a:solidFill>
            </a:endParaRPr>
          </a:p>
          <a:p>
            <a:pPr lvl="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Process Graph</a:t>
            </a:r>
            <a:endParaRPr lang="en-US" dirty="0"/>
          </a:p>
        </p:txBody>
      </p:sp>
      <p:sp>
        <p:nvSpPr>
          <p:cNvPr id="3" name="Content Placeholder 2"/>
          <p:cNvSpPr>
            <a:spLocks noGrp="1"/>
          </p:cNvSpPr>
          <p:nvPr>
            <p:ph idx="1"/>
          </p:nvPr>
        </p:nvSpPr>
        <p:spPr/>
        <p:txBody>
          <a:bodyPr>
            <a:normAutofit/>
          </a:bodyPr>
          <a:lstStyle/>
          <a:p>
            <a:pPr marL="514350" lvl="0" indent="-514350">
              <a:buFont typeface="+mj-lt"/>
              <a:buAutoNum type="arabicPeriod"/>
            </a:pPr>
            <a:r>
              <a:rPr lang="en-US" dirty="0"/>
              <a:t>If the rates of photosynthesis slowed down in an ecosystem, what do you think would happen to the size of the producer, herbivore, and carnivore populations?</a:t>
            </a:r>
            <a:r>
              <a:rPr lang="en-US" dirty="0" smtClean="0"/>
              <a:t> </a:t>
            </a:r>
            <a:endParaRPr 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Process Graph</a:t>
            </a:r>
            <a:endParaRPr lang="en-US" dirty="0"/>
          </a:p>
        </p:txBody>
      </p:sp>
      <p:sp>
        <p:nvSpPr>
          <p:cNvPr id="3" name="Content Placeholder 2"/>
          <p:cNvSpPr>
            <a:spLocks noGrp="1"/>
          </p:cNvSpPr>
          <p:nvPr>
            <p:ph idx="1"/>
          </p:nvPr>
        </p:nvSpPr>
        <p:spPr/>
        <p:txBody>
          <a:bodyPr>
            <a:normAutofit/>
          </a:bodyPr>
          <a:lstStyle/>
          <a:p>
            <a:pPr marL="514350" lvl="0" indent="-514350">
              <a:buFont typeface="+mj-lt"/>
              <a:buAutoNum type="arabicPeriod"/>
            </a:pPr>
            <a:r>
              <a:rPr lang="en-US" dirty="0"/>
              <a:t>Organic molecules have </a:t>
            </a:r>
            <a:r>
              <a:rPr lang="en-US" dirty="0" smtClean="0"/>
              <a:t>C-C and C</a:t>
            </a:r>
            <a:r>
              <a:rPr lang="en-US" dirty="0"/>
              <a:t>-H bonds. Inorganic molecules do not have </a:t>
            </a:r>
            <a:r>
              <a:rPr lang="en-US" dirty="0" smtClean="0"/>
              <a:t>C-C or C</a:t>
            </a:r>
            <a:r>
              <a:rPr lang="en-US" dirty="0"/>
              <a:t>-H bonds. At which station were you an </a:t>
            </a:r>
            <a:r>
              <a:rPr lang="en-US" u="sng" dirty="0"/>
              <a:t>inorganic</a:t>
            </a:r>
            <a:r>
              <a:rPr lang="en-US" dirty="0"/>
              <a:t> form of carbon? (Hint: there is only one</a:t>
            </a:r>
            <a:r>
              <a:rPr lang="en-US" dirty="0" smtClean="0"/>
              <a:t>)</a:t>
            </a:r>
          </a:p>
          <a:p>
            <a:pPr marL="514350" lvl="0" indent="-514350">
              <a:buFont typeface="+mj-lt"/>
              <a:buAutoNum type="arabicPeriod"/>
            </a:pPr>
            <a:r>
              <a:rPr lang="en-US" dirty="0" smtClean="0"/>
              <a:t>At </a:t>
            </a:r>
            <a:r>
              <a:rPr lang="en-US" dirty="0"/>
              <a:t>which stations were you an </a:t>
            </a:r>
            <a:r>
              <a:rPr lang="en-US" u="sng" dirty="0"/>
              <a:t>organic</a:t>
            </a:r>
            <a:r>
              <a:rPr lang="en-US" dirty="0"/>
              <a:t> form of </a:t>
            </a:r>
            <a:r>
              <a:rPr lang="en-US" dirty="0" smtClean="0"/>
              <a:t>carbon?</a:t>
            </a:r>
            <a:endParaRPr lang="en-US" dirty="0" smtClean="0">
              <a:solidFill>
                <a:srgbClr val="0000FF"/>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Process Graph</a:t>
            </a:r>
            <a:endParaRPr lang="en-US" dirty="0"/>
          </a:p>
        </p:txBody>
      </p:sp>
      <p:sp>
        <p:nvSpPr>
          <p:cNvPr id="3" name="Content Placeholder 2"/>
          <p:cNvSpPr>
            <a:spLocks noGrp="1"/>
          </p:cNvSpPr>
          <p:nvPr>
            <p:ph idx="1"/>
          </p:nvPr>
        </p:nvSpPr>
        <p:spPr/>
        <p:txBody>
          <a:bodyPr>
            <a:normAutofit/>
          </a:bodyPr>
          <a:lstStyle/>
          <a:p>
            <a:pPr marL="514350" lvl="0" indent="-514350">
              <a:buFont typeface="+mj-lt"/>
              <a:buAutoNum type="arabicPeriod"/>
            </a:pPr>
            <a:r>
              <a:rPr lang="en-US" dirty="0" smtClean="0"/>
              <a:t>Which carbon-transforming process transformed </a:t>
            </a:r>
            <a:r>
              <a:rPr lang="en-US" dirty="0"/>
              <a:t>you from</a:t>
            </a:r>
            <a:r>
              <a:rPr lang="en-US" dirty="0" smtClean="0"/>
              <a:t> inorganic </a:t>
            </a:r>
            <a:r>
              <a:rPr lang="en-US" dirty="0"/>
              <a:t>form of </a:t>
            </a:r>
            <a:r>
              <a:rPr lang="en-US" dirty="0" smtClean="0"/>
              <a:t>carbon </a:t>
            </a:r>
            <a:r>
              <a:rPr lang="en-US" dirty="0"/>
              <a:t>into</a:t>
            </a:r>
            <a:r>
              <a:rPr lang="en-US" dirty="0" smtClean="0"/>
              <a:t> an </a:t>
            </a:r>
            <a:r>
              <a:rPr lang="en-US" dirty="0"/>
              <a:t>organic form of </a:t>
            </a:r>
            <a:r>
              <a:rPr lang="en-US" dirty="0" smtClean="0"/>
              <a:t>carbon?</a:t>
            </a:r>
          </a:p>
          <a:p>
            <a:pPr marL="514350" indent="-514350">
              <a:buFont typeface="+mj-lt"/>
              <a:buAutoNum type="arabicPeriod"/>
            </a:pPr>
            <a:r>
              <a:rPr lang="en-US" dirty="0" smtClean="0"/>
              <a:t>Which carbon-transforming process transformed you from an organic form of carbon into an inorganic form of carbon?</a:t>
            </a:r>
          </a:p>
          <a:p>
            <a:pPr marL="514350" indent="-514350">
              <a:buFont typeface="+mj-lt"/>
              <a:buAutoNum type="arabicPeriod"/>
            </a:pPr>
            <a:r>
              <a:rPr lang="en-US" dirty="0" smtClean="0"/>
              <a:t>At which station of the game did this happen? </a:t>
            </a:r>
            <a:endParaRPr lang="en-US" dirty="0" smtClean="0">
              <a:solidFill>
                <a:srgbClr val="0000FF"/>
              </a:solidFill>
            </a:endParaRPr>
          </a:p>
          <a:p>
            <a:pPr marL="514350" lvl="0" indent="-514350">
              <a:buFont typeface="+mj-lt"/>
              <a:buAutoNum type="arabicPeriod"/>
            </a:pP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Material &amp; Transformation</a:t>
            </a:r>
            <a:br>
              <a:rPr lang="en-US" dirty="0" smtClean="0"/>
            </a:br>
            <a:r>
              <a:rPr lang="en-US" dirty="0" smtClean="0"/>
              <a:t>Process Graph</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a:t>According to the game, what is the </a:t>
            </a:r>
            <a:r>
              <a:rPr lang="en-US" b="1" dirty="0"/>
              <a:t>only </a:t>
            </a:r>
            <a:r>
              <a:rPr lang="en-US" dirty="0"/>
              <a:t>way that inorganic carbon transformed into organic</a:t>
            </a:r>
            <a:r>
              <a:rPr lang="en-US" dirty="0" smtClean="0"/>
              <a:t> biomass? </a:t>
            </a:r>
          </a:p>
          <a:p>
            <a:pPr marL="514350" indent="-514350">
              <a:buFont typeface="+mj-lt"/>
              <a:buAutoNum type="arabicPeriod"/>
            </a:pPr>
            <a:r>
              <a:rPr lang="en-US" dirty="0" smtClean="0"/>
              <a:t>What would be the result on the planet if inorganic carbon didn’t get transformed into organic carbon? </a:t>
            </a:r>
            <a:endParaRPr lang="en-US" dirty="0" smtClean="0">
              <a:solidFill>
                <a:srgbClr val="0000FF"/>
              </a:solidFill>
            </a:endParaRPr>
          </a:p>
          <a:p>
            <a:pPr marL="514350" lvl="0" indent="-514350">
              <a:buFont typeface="+mj-lt"/>
              <a:buAutoNum type="arabicPeriod"/>
            </a:pPr>
            <a:endParaRPr lang="en-US" dirty="0" smtClean="0"/>
          </a:p>
          <a:p>
            <a:pPr marL="514350" lvl="0" indent="-514350">
              <a:buFont typeface="+mj-lt"/>
              <a:buAutoNum type="arabicPeriod"/>
            </a:pPr>
            <a:endParaRPr lang="en-US" dirty="0">
              <a:solidFill>
                <a:srgbClr val="0000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Whole Class Observations</a:t>
            </a:r>
            <a:endParaRPr lang="en-US" dirty="0"/>
          </a:p>
        </p:txBody>
      </p:sp>
      <p:sp>
        <p:nvSpPr>
          <p:cNvPr id="3" name="Content Placeholder 2"/>
          <p:cNvSpPr>
            <a:spLocks noGrp="1"/>
          </p:cNvSpPr>
          <p:nvPr>
            <p:ph idx="1"/>
          </p:nvPr>
        </p:nvSpPr>
        <p:spPr>
          <a:xfrm>
            <a:off x="457200" y="2164760"/>
            <a:ext cx="3794967" cy="3338203"/>
          </a:xfrm>
        </p:spPr>
        <p:txBody>
          <a:bodyPr>
            <a:normAutofit/>
          </a:bodyPr>
          <a:lstStyle/>
          <a:p>
            <a:pPr marL="0" lvl="0" indent="0">
              <a:buNone/>
            </a:pPr>
            <a:r>
              <a:rPr lang="en-US" dirty="0" smtClean="0"/>
              <a:t>Are </a:t>
            </a:r>
            <a:r>
              <a:rPr lang="en-US" dirty="0"/>
              <a:t>there any observations about the game you would like to share?</a:t>
            </a:r>
          </a:p>
          <a:p>
            <a:endParaRPr lang="en-US" dirty="0"/>
          </a:p>
        </p:txBody>
      </p:sp>
      <p:pic>
        <p:nvPicPr>
          <p:cNvPr id="4" name="Picture 3"/>
          <p:cNvPicPr>
            <a:picLocks noChangeAspect="1"/>
          </p:cNvPicPr>
          <p:nvPr/>
        </p:nvPicPr>
        <p:blipFill>
          <a:blip r:embed="rId2"/>
          <a:stretch>
            <a:fillRect/>
          </a:stretch>
        </p:blipFill>
        <p:spPr>
          <a:xfrm>
            <a:off x="4252167" y="2164760"/>
            <a:ext cx="4434633" cy="3338203"/>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47354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Process Graph</a:t>
            </a:r>
            <a:endParaRPr lang="en-US" dirty="0"/>
          </a:p>
        </p:txBody>
      </p:sp>
      <p:sp>
        <p:nvSpPr>
          <p:cNvPr id="3" name="Content Placeholder 2"/>
          <p:cNvSpPr>
            <a:spLocks noGrp="1"/>
          </p:cNvSpPr>
          <p:nvPr>
            <p:ph idx="1"/>
          </p:nvPr>
        </p:nvSpPr>
        <p:spPr/>
        <p:txBody>
          <a:bodyPr>
            <a:normAutofit/>
          </a:bodyPr>
          <a:lstStyle/>
          <a:p>
            <a:pPr marL="514350" lvl="0" indent="-514350">
              <a:buFont typeface="+mj-lt"/>
              <a:buAutoNum type="arabicPeriod"/>
            </a:pPr>
            <a:r>
              <a:rPr lang="en-US" dirty="0" smtClean="0"/>
              <a:t>Which carbon-transforming process transformed </a:t>
            </a:r>
            <a:r>
              <a:rPr lang="en-US" dirty="0"/>
              <a:t>you from a </a:t>
            </a:r>
            <a:r>
              <a:rPr lang="en-US" sz="2000" dirty="0"/>
              <a:t>small </a:t>
            </a:r>
            <a:r>
              <a:rPr lang="en-US" dirty="0"/>
              <a:t>organic molecule into a</a:t>
            </a:r>
            <a:r>
              <a:rPr lang="en-US" dirty="0" smtClean="0"/>
              <a:t> </a:t>
            </a:r>
            <a:r>
              <a:rPr lang="en-US" sz="3600" dirty="0" smtClean="0"/>
              <a:t>LARGE </a:t>
            </a:r>
            <a:r>
              <a:rPr lang="en-US" dirty="0" smtClean="0"/>
              <a:t>organic </a:t>
            </a:r>
            <a:r>
              <a:rPr lang="en-US" dirty="0"/>
              <a:t>molecule?</a:t>
            </a:r>
            <a:r>
              <a:rPr lang="en-US" dirty="0" smtClean="0"/>
              <a:t> </a:t>
            </a:r>
            <a:endParaRPr lang="en-US" dirty="0" smtClean="0">
              <a:solidFill>
                <a:srgbClr val="0000FF"/>
              </a:solidFill>
            </a:endParaRPr>
          </a:p>
          <a:p>
            <a:pPr marL="514350" lvl="0" indent="-514350">
              <a:buFont typeface="+mj-lt"/>
              <a:buAutoNum type="arabicPeriod"/>
            </a:pPr>
            <a:r>
              <a:rPr lang="en-US" dirty="0" smtClean="0"/>
              <a:t>At </a:t>
            </a:r>
            <a:r>
              <a:rPr lang="en-US" dirty="0"/>
              <a:t>which stations in the game did this process happen?</a:t>
            </a:r>
            <a:r>
              <a:rPr lang="en-US" dirty="0" smtClean="0"/>
              <a:t> </a:t>
            </a:r>
            <a:endParaRPr lang="en-US" dirty="0" smtClean="0">
              <a:solidFill>
                <a:srgbClr val="0000FF"/>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Process Graph</a:t>
            </a:r>
            <a:endParaRPr lang="en-US" dirty="0"/>
          </a:p>
        </p:txBody>
      </p:sp>
      <p:sp>
        <p:nvSpPr>
          <p:cNvPr id="3" name="Content Placeholder 2"/>
          <p:cNvSpPr>
            <a:spLocks noGrp="1"/>
          </p:cNvSpPr>
          <p:nvPr>
            <p:ph idx="1"/>
          </p:nvPr>
        </p:nvSpPr>
        <p:spPr/>
        <p:txBody>
          <a:bodyPr>
            <a:normAutofit/>
          </a:bodyPr>
          <a:lstStyle/>
          <a:p>
            <a:pPr marL="514350" lvl="0" indent="-514350">
              <a:buFont typeface="+mj-lt"/>
              <a:buAutoNum type="arabicPeriod"/>
            </a:pPr>
            <a:r>
              <a:rPr lang="en-US" dirty="0" smtClean="0"/>
              <a:t>Which carbon-transforming process transformed </a:t>
            </a:r>
            <a:r>
              <a:rPr lang="en-US" dirty="0"/>
              <a:t>you from a</a:t>
            </a:r>
            <a:r>
              <a:rPr lang="en-US" dirty="0" smtClean="0"/>
              <a:t> LARGE organic </a:t>
            </a:r>
            <a:r>
              <a:rPr lang="en-US" dirty="0"/>
              <a:t>molecule into a </a:t>
            </a:r>
            <a:r>
              <a:rPr lang="en-US" sz="2400" dirty="0"/>
              <a:t>small </a:t>
            </a:r>
            <a:r>
              <a:rPr lang="en-US" dirty="0"/>
              <a:t>organic molecule?</a:t>
            </a:r>
            <a:r>
              <a:rPr lang="en-US" dirty="0" smtClean="0"/>
              <a:t> </a:t>
            </a:r>
            <a:endParaRPr lang="en-US" dirty="0" smtClean="0">
              <a:solidFill>
                <a:srgbClr val="0000FF"/>
              </a:solidFill>
            </a:endParaRPr>
          </a:p>
          <a:p>
            <a:pPr marL="514350" lvl="0" indent="-514350">
              <a:buFont typeface="+mj-lt"/>
              <a:buAutoNum type="arabicPeriod"/>
            </a:pPr>
            <a:r>
              <a:rPr lang="en-US" dirty="0" smtClean="0"/>
              <a:t>At </a:t>
            </a:r>
            <a:r>
              <a:rPr lang="en-US" dirty="0"/>
              <a:t>which stations in the game did this process happen?</a:t>
            </a:r>
            <a:r>
              <a:rPr lang="en-US" dirty="0" smtClean="0"/>
              <a:t> </a:t>
            </a:r>
            <a:endParaRPr lang="en-US" dirty="0" smtClean="0">
              <a:solidFill>
                <a:srgbClr val="0000FF"/>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p:txBody>
          <a:bodyPr>
            <a:normAutofit fontScale="92500" lnSpcReduction="10000"/>
          </a:bodyPr>
          <a:lstStyle/>
          <a:p>
            <a:pPr marL="514350" lvl="0" indent="-514350">
              <a:buAutoNum type="arabicPeriod"/>
            </a:pPr>
            <a:r>
              <a:rPr lang="en-US" dirty="0" smtClean="0"/>
              <a:t>Break </a:t>
            </a:r>
            <a:r>
              <a:rPr lang="en-US" dirty="0"/>
              <a:t>into groups of 4 or 5.</a:t>
            </a:r>
            <a:r>
              <a:rPr lang="en-US" dirty="0" smtClean="0"/>
              <a:t> </a:t>
            </a:r>
          </a:p>
          <a:p>
            <a:pPr marL="514350" lvl="0" indent="-514350">
              <a:buAutoNum type="arabicPeriod"/>
            </a:pPr>
            <a:r>
              <a:rPr lang="en-US" dirty="0" smtClean="0"/>
              <a:t>As </a:t>
            </a:r>
            <a:r>
              <a:rPr lang="en-US" dirty="0"/>
              <a:t>a group, it is your goal to describe the path that a carbon atom takes to get from the atmosphere into the muscle of a fox. The first person in the circle should begin by describing how the carbon atom gets out of the atmosphere. Keep going until you have explained how the carbon atom gets to the muscle of a fox. This may take many times around the circle!</a:t>
            </a:r>
            <a:r>
              <a:rPr lang="en-US" dirty="0" smtClean="0"/>
              <a:t> </a:t>
            </a:r>
            <a:endParaRPr lang="en-US" dirty="0" smtClean="0">
              <a:solidFill>
                <a:srgbClr val="0000FF"/>
              </a:solidFill>
            </a:endParaRP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372219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Whole Group Sharing</a:t>
            </a:r>
            <a:endParaRPr lang="en-US" dirty="0"/>
          </a:p>
        </p:txBody>
      </p:sp>
      <p:sp>
        <p:nvSpPr>
          <p:cNvPr id="3" name="Content Placeholder 2"/>
          <p:cNvSpPr>
            <a:spLocks noGrp="1"/>
          </p:cNvSpPr>
          <p:nvPr>
            <p:ph idx="1"/>
          </p:nvPr>
        </p:nvSpPr>
        <p:spPr/>
        <p:txBody>
          <a:bodyPr>
            <a:normAutofit/>
          </a:bodyPr>
          <a:lstStyle/>
          <a:p>
            <a:pPr marL="0" lvl="0" indent="0">
              <a:buNone/>
            </a:pPr>
            <a:r>
              <a:rPr lang="en-US" dirty="0" smtClean="0"/>
              <a:t>Which </a:t>
            </a:r>
            <a:r>
              <a:rPr lang="en-US" dirty="0"/>
              <a:t>group would like to share their story of how the carbon goes from the air to the muscle of the fox?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609136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 that supposed to be real?</a:t>
            </a:r>
            <a:endParaRPr lang="en-US" dirty="0"/>
          </a:p>
        </p:txBody>
      </p:sp>
      <p:sp>
        <p:nvSpPr>
          <p:cNvPr id="3" name="Content Placeholder 2"/>
          <p:cNvSpPr>
            <a:spLocks noGrp="1"/>
          </p:cNvSpPr>
          <p:nvPr>
            <p:ph idx="1"/>
          </p:nvPr>
        </p:nvSpPr>
        <p:spPr/>
        <p:txBody>
          <a:bodyPr>
            <a:normAutofit/>
          </a:bodyPr>
          <a:lstStyle/>
          <a:p>
            <a:pPr marL="52388" indent="-52388">
              <a:buNone/>
            </a:pPr>
            <a:r>
              <a:rPr lang="en-US" dirty="0" smtClean="0"/>
              <a:t>The game you just played </a:t>
            </a:r>
            <a:r>
              <a:rPr lang="en-US" dirty="0"/>
              <a:t>is a </a:t>
            </a:r>
            <a:r>
              <a:rPr lang="en-US" b="1" dirty="0"/>
              <a:t>model </a:t>
            </a:r>
            <a:r>
              <a:rPr lang="en-US" dirty="0"/>
              <a:t>of a real ecosystem, which means that it represents some parts of an ecosystem, but</a:t>
            </a:r>
            <a:r>
              <a:rPr lang="en-US" dirty="0" smtClean="0"/>
              <a:t> with limitations. </a:t>
            </a:r>
            <a:r>
              <a:rPr lang="en-US" dirty="0"/>
              <a:t>This means what happened in the game </a:t>
            </a:r>
            <a:r>
              <a:rPr lang="en-US" dirty="0" smtClean="0"/>
              <a:t>is not </a:t>
            </a:r>
            <a:r>
              <a:rPr lang="en-US" dirty="0"/>
              <a:t>exactly how</a:t>
            </a:r>
            <a:r>
              <a:rPr lang="en-US" dirty="0" smtClean="0"/>
              <a:t> things happen </a:t>
            </a:r>
            <a:r>
              <a:rPr lang="en-US" dirty="0"/>
              <a:t>in a real ecosystem. With</a:t>
            </a:r>
            <a:r>
              <a:rPr lang="en-US" dirty="0" smtClean="0"/>
              <a:t> a partner</a:t>
            </a:r>
            <a:r>
              <a:rPr lang="en-US" dirty="0"/>
              <a:t>, brainstorm about ways</a:t>
            </a:r>
            <a:r>
              <a:rPr lang="en-US" dirty="0" smtClean="0"/>
              <a:t> you </a:t>
            </a:r>
            <a:r>
              <a:rPr lang="en-US" dirty="0"/>
              <a:t>noticed that this ecosystem is different from real ecosystems. When you are done, share your ideas with the </a:t>
            </a:r>
            <a:r>
              <a:rPr lang="en-US" dirty="0" smtClean="0"/>
              <a:t>class. </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976151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5182"/>
            <a:ext cx="8229600" cy="6244970"/>
          </a:xfrm>
        </p:spPr>
        <p:txBody>
          <a:bodyPr>
            <a:normAutofit fontScale="70000" lnSpcReduction="20000"/>
          </a:bodyPr>
          <a:lstStyle/>
          <a:p>
            <a:pPr marL="0" lvl="0" indent="0">
              <a:buNone/>
            </a:pPr>
            <a:r>
              <a:rPr lang="en-US" dirty="0"/>
              <a:t>Here </a:t>
            </a:r>
            <a:r>
              <a:rPr lang="en-US" dirty="0" smtClean="0"/>
              <a:t>are at least </a:t>
            </a:r>
            <a:r>
              <a:rPr lang="en-US" dirty="0"/>
              <a:t>5 ways that the game differs from real ecosystems. How many of these did your class mention? Are there any ways you thought of that are not on this list?</a:t>
            </a:r>
            <a:r>
              <a:rPr lang="en-US" dirty="0" smtClean="0"/>
              <a:t> </a:t>
            </a:r>
          </a:p>
          <a:p>
            <a:pPr marL="0" lvl="0" indent="0">
              <a:buNone/>
            </a:pPr>
            <a:endParaRPr lang="en-US" dirty="0" smtClean="0"/>
          </a:p>
          <a:p>
            <a:pPr marL="571500" indent="-514350">
              <a:buFont typeface="+mj-lt"/>
              <a:buAutoNum type="arabicPeriod"/>
            </a:pPr>
            <a:r>
              <a:rPr lang="en-US" dirty="0"/>
              <a:t>If a rabbit or fox eats you, there is a good chance that you will not be digested. You may be passed through the digestive system and exit the body of the fox or rabbit as solid waste. </a:t>
            </a:r>
          </a:p>
          <a:p>
            <a:pPr marL="571500" indent="-514350">
              <a:buFont typeface="+mj-lt"/>
              <a:buAutoNum type="arabicPeriod"/>
            </a:pPr>
            <a:r>
              <a:rPr lang="en-US" dirty="0"/>
              <a:t>Rabbits don’t only eat grass,</a:t>
            </a:r>
            <a:r>
              <a:rPr lang="en-US" dirty="0" smtClean="0"/>
              <a:t> and foxes </a:t>
            </a:r>
            <a:r>
              <a:rPr lang="en-US" dirty="0"/>
              <a:t>don’t only eat rabbits.</a:t>
            </a:r>
          </a:p>
          <a:p>
            <a:pPr marL="571500" indent="-514350">
              <a:buFont typeface="+mj-lt"/>
              <a:buAutoNum type="arabicPeriod"/>
            </a:pPr>
            <a:r>
              <a:rPr lang="en-US" dirty="0"/>
              <a:t>If you go to the</a:t>
            </a:r>
            <a:r>
              <a:rPr lang="en-US" dirty="0" smtClean="0"/>
              <a:t> decomposer station</a:t>
            </a:r>
            <a:r>
              <a:rPr lang="en-US" dirty="0"/>
              <a:t>, there is a good chance that you will never be digested. You could remain there for some time as organic material that has not been digested. This is why soil is such a large carbon </a:t>
            </a:r>
            <a:r>
              <a:rPr lang="en-US" dirty="0" smtClean="0"/>
              <a:t>sink!</a:t>
            </a:r>
          </a:p>
          <a:p>
            <a:pPr marL="571500" indent="-514350">
              <a:buFont typeface="+mj-lt"/>
              <a:buAutoNum type="arabicPeriod"/>
            </a:pPr>
            <a:r>
              <a:rPr lang="en-US" dirty="0"/>
              <a:t>In rabbits and foxes, carbon atoms are sometimes biosynthesized into fat. In this case, the fat may be used in cellular respiration and the carbon atoms will return to the air after a period </a:t>
            </a:r>
            <a:r>
              <a:rPr lang="en-US" dirty="0" smtClean="0"/>
              <a:t>of time. </a:t>
            </a:r>
            <a:r>
              <a:rPr lang="en-US" dirty="0"/>
              <a:t>This is not represented in the </a:t>
            </a:r>
            <a:r>
              <a:rPr lang="en-US" dirty="0" smtClean="0"/>
              <a:t>game.</a:t>
            </a:r>
          </a:p>
          <a:p>
            <a:pPr marL="571500" indent="-514350">
              <a:buFont typeface="+mj-lt"/>
              <a:buAutoNum type="arabicPeriod"/>
            </a:pPr>
            <a:r>
              <a:rPr lang="en-US" dirty="0"/>
              <a:t>It is also possible that a carbon atom in an animal is biosynthesized into a growing offspring in the mother. In this case, the carbon atom would travel from the parent to the body of the offspring. </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758674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Pair Share</a:t>
            </a:r>
            <a:endParaRPr lang="en-US" dirty="0"/>
          </a:p>
        </p:txBody>
      </p:sp>
      <p:sp>
        <p:nvSpPr>
          <p:cNvPr id="3" name="Content Placeholder 2"/>
          <p:cNvSpPr>
            <a:spLocks noGrp="1"/>
          </p:cNvSpPr>
          <p:nvPr>
            <p:ph idx="1"/>
          </p:nvPr>
        </p:nvSpPr>
        <p:spPr>
          <a:xfrm>
            <a:off x="457200" y="1600200"/>
            <a:ext cx="8229600" cy="4940256"/>
          </a:xfrm>
        </p:spPr>
        <p:txBody>
          <a:bodyPr>
            <a:normAutofit fontScale="85000" lnSpcReduction="10000"/>
          </a:bodyPr>
          <a:lstStyle/>
          <a:p>
            <a:pPr marL="0" lvl="0" indent="0">
              <a:buNone/>
            </a:pPr>
            <a:r>
              <a:rPr lang="en-US" dirty="0" smtClean="0"/>
              <a:t>Find a partner. </a:t>
            </a:r>
            <a:r>
              <a:rPr lang="en-US" dirty="0"/>
              <a:t>Consider the answer to this question.</a:t>
            </a:r>
            <a:r>
              <a:rPr lang="en-US" dirty="0" smtClean="0"/>
              <a:t> </a:t>
            </a:r>
          </a:p>
          <a:p>
            <a:pPr marL="514350" lvl="0" indent="-514350">
              <a:buFont typeface="+mj-lt"/>
              <a:buAutoNum type="arabicPeriod"/>
            </a:pPr>
            <a:r>
              <a:rPr lang="en-US" dirty="0" smtClean="0"/>
              <a:t>Scientists </a:t>
            </a:r>
            <a:r>
              <a:rPr lang="en-US" dirty="0"/>
              <a:t>who study ecosystems are called</a:t>
            </a:r>
            <a:r>
              <a:rPr lang="en-US" dirty="0" smtClean="0"/>
              <a:t> </a:t>
            </a:r>
            <a:r>
              <a:rPr lang="en-US" b="1" dirty="0" smtClean="0"/>
              <a:t>ecologists</a:t>
            </a:r>
            <a:r>
              <a:rPr lang="en-US" dirty="0" smtClean="0"/>
              <a:t>. Ecologists have </a:t>
            </a:r>
            <a:r>
              <a:rPr lang="en-US" dirty="0"/>
              <a:t>noticed that the amount of carbon stored in biomass of ecosystems is </a:t>
            </a:r>
            <a:r>
              <a:rPr lang="en-US" dirty="0" smtClean="0"/>
              <a:t>declining all over the planet. </a:t>
            </a:r>
            <a:r>
              <a:rPr lang="en-US" dirty="0"/>
              <a:t>Why do you think this might be?</a:t>
            </a:r>
            <a:r>
              <a:rPr lang="en-US" dirty="0" smtClean="0"/>
              <a:t> </a:t>
            </a:r>
            <a:r>
              <a:rPr lang="en-US" sz="1800" dirty="0" smtClean="0"/>
              <a:t> </a:t>
            </a:r>
            <a:endParaRPr lang="en-US" sz="1800" dirty="0"/>
          </a:p>
          <a:p>
            <a:pPr marL="514350" lvl="0" indent="-514350">
              <a:buFont typeface="+mj-lt"/>
              <a:buAutoNum type="arabicPeriod"/>
            </a:pPr>
            <a:r>
              <a:rPr lang="en-US" dirty="0"/>
              <a:t>How do you think the following things might contribute to a decrease in stored biomass in ecosystems? </a:t>
            </a:r>
          </a:p>
          <a:p>
            <a:pPr lvl="1"/>
            <a:r>
              <a:rPr lang="en-US" dirty="0"/>
              <a:t>Forest Fires</a:t>
            </a:r>
          </a:p>
          <a:p>
            <a:pPr lvl="1"/>
            <a:r>
              <a:rPr lang="en-US" dirty="0"/>
              <a:t>Deforestation</a:t>
            </a:r>
          </a:p>
          <a:p>
            <a:pPr lvl="1"/>
            <a:r>
              <a:rPr lang="en-US" dirty="0"/>
              <a:t>Over-grazing</a:t>
            </a:r>
          </a:p>
          <a:p>
            <a:pPr lvl="1"/>
            <a:r>
              <a:rPr lang="en-US" dirty="0"/>
              <a:t>Desertification</a:t>
            </a:r>
            <a:r>
              <a:rPr lang="en-US" sz="1600" dirty="0" smtClean="0"/>
              <a:t>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5676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Application</a:t>
            </a:r>
            <a:endParaRPr lang="en-US" dirty="0"/>
          </a:p>
        </p:txBody>
      </p:sp>
      <p:sp>
        <p:nvSpPr>
          <p:cNvPr id="3" name="Content Placeholder 2"/>
          <p:cNvSpPr>
            <a:spLocks noGrp="1"/>
          </p:cNvSpPr>
          <p:nvPr>
            <p:ph idx="1"/>
          </p:nvPr>
        </p:nvSpPr>
        <p:spPr/>
        <p:txBody>
          <a:bodyPr>
            <a:normAutofit/>
          </a:bodyPr>
          <a:lstStyle/>
          <a:p>
            <a:pPr marL="0" lvl="0" indent="0">
              <a:buNone/>
            </a:pPr>
            <a:r>
              <a:rPr lang="en-US" dirty="0"/>
              <a:t>Many ecologists are worried about increasing rates of deforestation around the planet. Based on what you saw </a:t>
            </a:r>
            <a:r>
              <a:rPr lang="en-US" dirty="0" smtClean="0"/>
              <a:t>in</a:t>
            </a:r>
            <a:r>
              <a:rPr lang="en-US" dirty="0" smtClean="0">
                <a:solidFill>
                  <a:srgbClr val="0000FF"/>
                </a:solidFill>
              </a:rPr>
              <a:t> </a:t>
            </a:r>
            <a:r>
              <a:rPr lang="en-US" dirty="0" smtClean="0"/>
              <a:t>the </a:t>
            </a:r>
            <a:r>
              <a:rPr lang="en-US" dirty="0"/>
              <a:t>game, why do you think that ecologists are worried about increasing rates of deforestation?</a:t>
            </a:r>
            <a:r>
              <a:rPr lang="en-US" dirty="0" smtClean="0"/>
              <a:t> </a:t>
            </a:r>
            <a:endParaRPr lang="en-US" dirty="0" smtClean="0">
              <a:solidFill>
                <a:srgbClr val="0000FF"/>
              </a:solidFill>
            </a:endParaRPr>
          </a:p>
          <a:p>
            <a:pPr lvl="0"/>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9759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p:txBody>
          <a:bodyPr>
            <a:normAutofit fontScale="77500" lnSpcReduction="20000"/>
          </a:bodyPr>
          <a:lstStyle/>
          <a:p>
            <a:pPr marL="0" lvl="0" indent="0">
              <a:buNone/>
            </a:pPr>
            <a:r>
              <a:rPr lang="en-US" dirty="0" smtClean="0"/>
              <a:t>Climate </a:t>
            </a:r>
            <a:r>
              <a:rPr lang="en-US" dirty="0"/>
              <a:t>change is caused by an imbalance of (too much) carbon in the atmosphere. Recall that in the game, the only way for carbon to</a:t>
            </a:r>
            <a:r>
              <a:rPr lang="en-US" dirty="0" smtClean="0"/>
              <a:t> become part of organic biomass was </a:t>
            </a:r>
            <a:r>
              <a:rPr lang="en-US" dirty="0"/>
              <a:t>through photosynthesis. If there were too much carbon in the atmosphere, what would be the best way to</a:t>
            </a:r>
            <a:r>
              <a:rPr lang="en-US" dirty="0" smtClean="0"/>
              <a:t> remove it?</a:t>
            </a:r>
          </a:p>
          <a:p>
            <a:pPr marL="0" lvl="0" indent="0">
              <a:buNone/>
            </a:pPr>
            <a:endParaRPr lang="en-US" dirty="0" smtClean="0"/>
          </a:p>
          <a:p>
            <a:pPr marL="971550" lvl="1" indent="-514350">
              <a:buFont typeface="+mj-lt"/>
              <a:buAutoNum type="arabicPeriod"/>
            </a:pPr>
            <a:r>
              <a:rPr lang="en-US" b="1" dirty="0"/>
              <a:t>I would increase the amount of photosynthesis on the planet.</a:t>
            </a:r>
            <a:endParaRPr lang="en-US" dirty="0"/>
          </a:p>
          <a:p>
            <a:pPr marL="971550" lvl="1" indent="-514350">
              <a:buFont typeface="+mj-lt"/>
              <a:buAutoNum type="arabicPeriod"/>
            </a:pPr>
            <a:r>
              <a:rPr lang="en-US" b="1" dirty="0"/>
              <a:t>I would decrease the amount of photosynthesis on the planet. </a:t>
            </a:r>
            <a:endParaRPr lang="en-US" dirty="0"/>
          </a:p>
          <a:p>
            <a:pPr marL="971550" lvl="1" indent="-514350">
              <a:buFont typeface="+mj-lt"/>
              <a:buAutoNum type="arabicPeriod"/>
            </a:pPr>
            <a:r>
              <a:rPr lang="en-US" b="1" dirty="0"/>
              <a:t>I would increase the amount of plants on the planet. </a:t>
            </a:r>
            <a:endParaRPr lang="en-US" dirty="0"/>
          </a:p>
          <a:p>
            <a:pPr marL="971550" lvl="1" indent="-514350">
              <a:buFont typeface="+mj-lt"/>
              <a:buAutoNum type="arabicPeriod"/>
            </a:pPr>
            <a:r>
              <a:rPr lang="en-US" b="1" dirty="0"/>
              <a:t>I would decrease the amount of plants on the planet.</a:t>
            </a:r>
            <a:r>
              <a:rPr lang="en-US" b="1" dirty="0" smtClean="0"/>
              <a:t>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462695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p:txBody>
          <a:bodyPr>
            <a:normAutofit/>
          </a:bodyPr>
          <a:lstStyle/>
          <a:p>
            <a:pPr marL="514350" lvl="0" indent="-514350">
              <a:buFont typeface="+mj-lt"/>
              <a:buAutoNum type="arabicPeriod"/>
            </a:pPr>
            <a:r>
              <a:rPr lang="en-US" dirty="0" smtClean="0"/>
              <a:t>What are some things we do that </a:t>
            </a:r>
            <a:r>
              <a:rPr lang="en-US" b="1" dirty="0" smtClean="0"/>
              <a:t>increase </a:t>
            </a:r>
            <a:r>
              <a:rPr lang="en-US" dirty="0"/>
              <a:t>the levels of carbon in the atmosphere? </a:t>
            </a:r>
            <a:r>
              <a:rPr lang="en-US" dirty="0" smtClean="0"/>
              <a:t> </a:t>
            </a:r>
          </a:p>
          <a:p>
            <a:pPr marL="514350" lvl="0" indent="-514350">
              <a:buFont typeface="+mj-lt"/>
              <a:buAutoNum type="arabicPeriod"/>
            </a:pPr>
            <a:r>
              <a:rPr lang="en-US" dirty="0" smtClean="0">
                <a:solidFill>
                  <a:srgbClr val="000000"/>
                </a:solidFill>
              </a:rPr>
              <a:t>What are some things we can do that decrease levels of carbon in the atmosphere?</a:t>
            </a:r>
            <a:endParaRPr lang="en-US" dirty="0">
              <a:solidFill>
                <a:srgbClr val="00000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6954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32000"/>
          </a:blip>
          <a:stretch>
            <a:fillRect/>
          </a:stretch>
        </p:blipFill>
        <p:spPr>
          <a:xfrm>
            <a:off x="0" y="0"/>
            <a:ext cx="9144000" cy="6883214"/>
          </a:xfrm>
          <a:prstGeom prst="rect">
            <a:avLst/>
          </a:prstGeom>
        </p:spPr>
      </p:pic>
      <p:sp>
        <p:nvSpPr>
          <p:cNvPr id="2" name="Title 1"/>
          <p:cNvSpPr>
            <a:spLocks noGrp="1"/>
          </p:cNvSpPr>
          <p:nvPr>
            <p:ph type="title"/>
          </p:nvPr>
        </p:nvSpPr>
        <p:spPr/>
        <p:txBody>
          <a:bodyPr/>
          <a:lstStyle/>
          <a:p>
            <a:r>
              <a:rPr lang="en-US" dirty="0" smtClean="0"/>
              <a:t>Group Explanation Round #2</a:t>
            </a:r>
            <a:endParaRPr lang="en-US" dirty="0"/>
          </a:p>
        </p:txBody>
      </p:sp>
      <p:sp>
        <p:nvSpPr>
          <p:cNvPr id="3" name="Content Placeholder 2"/>
          <p:cNvSpPr>
            <a:spLocks noGrp="1"/>
          </p:cNvSpPr>
          <p:nvPr>
            <p:ph idx="1"/>
          </p:nvPr>
        </p:nvSpPr>
        <p:spPr/>
        <p:txBody>
          <a:bodyPr>
            <a:noAutofit/>
          </a:bodyPr>
          <a:lstStyle/>
          <a:p>
            <a:pPr marL="0" indent="0">
              <a:buNone/>
            </a:pPr>
            <a:r>
              <a:rPr lang="en-US" sz="2000" dirty="0" smtClean="0"/>
              <a:t>Now that we’ve played the game, let’s try to construct another explanation to answer this question.</a:t>
            </a:r>
          </a:p>
          <a:p>
            <a:pPr marL="0" indent="0">
              <a:buNone/>
            </a:pPr>
            <a:r>
              <a:rPr lang="en-US" sz="2400" dirty="0" smtClean="0">
                <a:solidFill>
                  <a:srgbClr val="FF0000"/>
                </a:solidFill>
              </a:rPr>
              <a:t>How does a fox build the muscles in its leg using carbon from the air?</a:t>
            </a:r>
            <a:r>
              <a:rPr lang="en-US" sz="2400" dirty="0" smtClean="0">
                <a:solidFill>
                  <a:srgbClr val="FF0000"/>
                </a:solidFill>
              </a:rPr>
              <a:t>?</a:t>
            </a:r>
          </a:p>
          <a:p>
            <a:r>
              <a:rPr lang="en-US" sz="2400" dirty="0" smtClean="0"/>
              <a:t>Step 1: A carbon atom is in the atmosphere. What happens next? </a:t>
            </a:r>
          </a:p>
          <a:p>
            <a:r>
              <a:rPr lang="en-US" sz="2400" dirty="0" smtClean="0"/>
              <a:t>Step 2: (</a:t>
            </a:r>
            <a:r>
              <a:rPr lang="en-US" sz="2400" dirty="0" smtClean="0"/>
              <a:t>any suggestions?)</a:t>
            </a:r>
            <a:endParaRPr lang="en-US" sz="2400" dirty="0" smtClean="0"/>
          </a:p>
          <a:p>
            <a:r>
              <a:rPr lang="en-US" sz="2400" dirty="0" smtClean="0"/>
              <a:t>Step 3: </a:t>
            </a:r>
          </a:p>
          <a:p>
            <a:r>
              <a:rPr lang="en-US" sz="2400" dirty="0" smtClean="0"/>
              <a:t>Step 4: </a:t>
            </a:r>
          </a:p>
          <a:p>
            <a:r>
              <a:rPr lang="en-US" sz="2400" dirty="0" smtClean="0"/>
              <a:t>Step 5: </a:t>
            </a:r>
          </a:p>
          <a:p>
            <a:r>
              <a:rPr lang="en-US" sz="2400" dirty="0" smtClean="0"/>
              <a:t>Step 6: </a:t>
            </a:r>
          </a:p>
          <a:p>
            <a:pPr marL="0" indent="0">
              <a:buNone/>
            </a:pPr>
            <a:r>
              <a:rPr lang="en-US" sz="2400" dirty="0" smtClean="0"/>
              <a:t>How does this explanation differ from our first explanation? </a:t>
            </a:r>
            <a:endParaRPr lang="en-US" sz="2400" dirty="0" smtClean="0"/>
          </a:p>
          <a:p>
            <a:endParaRPr 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Application</a:t>
            </a:r>
            <a:endParaRPr lang="en-US" dirty="0"/>
          </a:p>
        </p:txBody>
      </p:sp>
      <p:sp>
        <p:nvSpPr>
          <p:cNvPr id="3" name="Content Placeholder 2"/>
          <p:cNvSpPr>
            <a:spLocks noGrp="1"/>
          </p:cNvSpPr>
          <p:nvPr>
            <p:ph idx="1"/>
          </p:nvPr>
        </p:nvSpPr>
        <p:spPr/>
        <p:txBody>
          <a:bodyPr>
            <a:normAutofit/>
          </a:bodyPr>
          <a:lstStyle/>
          <a:p>
            <a:pPr marL="0" lvl="0" indent="0">
              <a:buNone/>
            </a:pPr>
            <a:r>
              <a:rPr lang="en-US" dirty="0"/>
              <a:t>Imagine that 15 million trees were cut down in an Indonesian rain forest. </a:t>
            </a:r>
          </a:p>
          <a:p>
            <a:pPr marL="971550" lvl="1" indent="-514350">
              <a:buFont typeface="+mj-lt"/>
              <a:buAutoNum type="arabicPeriod"/>
            </a:pPr>
            <a:r>
              <a:rPr lang="en-US" dirty="0"/>
              <a:t>What would this do to</a:t>
            </a:r>
            <a:r>
              <a:rPr lang="en-US" dirty="0" smtClean="0"/>
              <a:t> rates of photosynthesis </a:t>
            </a:r>
            <a:r>
              <a:rPr lang="en-US" dirty="0"/>
              <a:t>on the planet</a:t>
            </a:r>
            <a:r>
              <a:rPr lang="en-US" dirty="0">
                <a:solidFill>
                  <a:srgbClr val="000000"/>
                </a:solidFill>
              </a:rPr>
              <a:t>?</a:t>
            </a:r>
            <a:r>
              <a:rPr lang="en-US" dirty="0" smtClean="0">
                <a:solidFill>
                  <a:srgbClr val="0000FF"/>
                </a:solidFill>
              </a:rPr>
              <a:t> </a:t>
            </a:r>
          </a:p>
          <a:p>
            <a:pPr marL="971550" lvl="1" indent="-514350">
              <a:buFont typeface="+mj-lt"/>
              <a:buAutoNum type="arabicPeriod"/>
            </a:pPr>
            <a:r>
              <a:rPr lang="en-US" dirty="0"/>
              <a:t>What would this do to the amount of</a:t>
            </a:r>
            <a:r>
              <a:rPr lang="en-US" dirty="0" smtClean="0"/>
              <a:t> organic biomass </a:t>
            </a:r>
            <a:r>
              <a:rPr lang="en-US" dirty="0"/>
              <a:t>on the planet?</a:t>
            </a:r>
            <a:r>
              <a:rPr lang="en-US" dirty="0" smtClean="0"/>
              <a:t> </a:t>
            </a:r>
            <a:endParaRPr lang="en-US" dirty="0" smtClean="0">
              <a:solidFill>
                <a:srgbClr val="0000FF"/>
              </a:solidFill>
            </a:endParaRPr>
          </a:p>
          <a:p>
            <a:pPr marL="971550" lvl="1" indent="-514350">
              <a:buFont typeface="+mj-lt"/>
              <a:buAutoNum type="arabicPeriod"/>
            </a:pPr>
            <a:r>
              <a:rPr lang="en-US" dirty="0"/>
              <a:t>What would this do to the amount of</a:t>
            </a:r>
            <a:r>
              <a:rPr lang="en-US" dirty="0" smtClean="0"/>
              <a:t> inorganic carbon </a:t>
            </a:r>
            <a:r>
              <a:rPr lang="en-US" dirty="0"/>
              <a:t>in the atmosphere?</a:t>
            </a:r>
            <a:r>
              <a:rPr lang="en-US" dirty="0" smtClean="0"/>
              <a:t> </a:t>
            </a:r>
            <a:endParaRPr 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p:txBody>
          <a:bodyPr>
            <a:normAutofit/>
          </a:bodyPr>
          <a:lstStyle/>
          <a:p>
            <a:pPr marL="0" lvl="0" indent="0">
              <a:buNone/>
            </a:pPr>
            <a:r>
              <a:rPr lang="en-US" dirty="0"/>
              <a:t>Imagine that 15 million trees were planted in the Gobi Desert to stop the desert from spreading. </a:t>
            </a:r>
          </a:p>
          <a:p>
            <a:pPr marL="971550" lvl="1" indent="-514350">
              <a:buFont typeface="+mj-lt"/>
              <a:buAutoNum type="arabicPeriod"/>
            </a:pPr>
            <a:r>
              <a:rPr lang="en-US" dirty="0"/>
              <a:t>What would this do to the amount of photosynthesis on the planet?</a:t>
            </a:r>
            <a:r>
              <a:rPr lang="en-US" dirty="0" smtClean="0"/>
              <a:t> </a:t>
            </a:r>
            <a:endParaRPr lang="en-US" dirty="0" smtClean="0">
              <a:solidFill>
                <a:srgbClr val="0000FF"/>
              </a:solidFill>
            </a:endParaRPr>
          </a:p>
          <a:p>
            <a:pPr marL="971550" lvl="1" indent="-514350">
              <a:buFont typeface="+mj-lt"/>
              <a:buAutoNum type="arabicPeriod"/>
            </a:pPr>
            <a:r>
              <a:rPr lang="en-US" dirty="0"/>
              <a:t>What would this do to the amount of biomass on the planet?</a:t>
            </a:r>
            <a:r>
              <a:rPr lang="en-US" dirty="0" smtClean="0"/>
              <a:t> </a:t>
            </a:r>
            <a:endParaRPr lang="en-US" dirty="0" smtClean="0">
              <a:solidFill>
                <a:srgbClr val="0000FF"/>
              </a:solidFill>
            </a:endParaRPr>
          </a:p>
          <a:p>
            <a:pPr marL="971550" lvl="1" indent="-514350">
              <a:buFont typeface="+mj-lt"/>
              <a:buAutoNum type="arabicPeriod"/>
            </a:pPr>
            <a:r>
              <a:rPr lang="en-US" dirty="0"/>
              <a:t>What would this do to the amount of carbon in the atmosphere?</a:t>
            </a:r>
            <a:r>
              <a:rPr lang="en-US" dirty="0" smtClean="0"/>
              <a:t> </a:t>
            </a:r>
            <a:endParaRPr 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Hmmm…</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Why </a:t>
            </a:r>
            <a:r>
              <a:rPr lang="en-US" dirty="0"/>
              <a:t>are there no arrows in the game that go from </a:t>
            </a:r>
            <a:r>
              <a:rPr lang="en-US" dirty="0" smtClean="0"/>
              <a:t>the air to rabbits? </a:t>
            </a:r>
          </a:p>
          <a:p>
            <a:pPr marL="514350" indent="-514350">
              <a:buFont typeface="+mj-lt"/>
              <a:buAutoNum type="arabicPeriod"/>
            </a:pPr>
            <a:r>
              <a:rPr lang="en-US" dirty="0" smtClean="0"/>
              <a:t>Why are there no arrows in the game that go from the soil to the grass? </a:t>
            </a:r>
            <a:endParaRPr lang="en-US" dirty="0" smtClean="0">
              <a:solidFill>
                <a:srgbClr val="0000FF"/>
              </a:solidFill>
            </a:endParaRPr>
          </a:p>
          <a:p>
            <a:pPr marL="514350" lvl="0" indent="-514350">
              <a:buFont typeface="+mj-lt"/>
              <a:buAutoNum type="arabicPeriod"/>
            </a:pPr>
            <a:endParaRPr lang="en-US" dirty="0" smtClean="0">
              <a:solidFill>
                <a:srgbClr val="0000FF"/>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Start/End Graph</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Look at your worksheets to find out where you started the game. </a:t>
            </a:r>
          </a:p>
          <a:p>
            <a:pPr marL="514350" indent="-514350">
              <a:buFont typeface="+mj-lt"/>
              <a:buAutoNum type="arabicPeriod"/>
            </a:pPr>
            <a:r>
              <a:rPr lang="en-US" dirty="0" smtClean="0"/>
              <a:t>Tell your teacher where you started the game, and where you ended the game. </a:t>
            </a:r>
          </a:p>
          <a:p>
            <a:pPr marL="514350" indent="-514350">
              <a:buFont typeface="+mj-lt"/>
              <a:buAutoNum type="arabicPeriod"/>
            </a:pPr>
            <a:r>
              <a:rPr lang="en-US" dirty="0" smtClean="0"/>
              <a:t>Look at the graph that is generated with these data. It is called Start/End Graph.</a:t>
            </a:r>
          </a:p>
          <a:p>
            <a:pPr marL="514350" indent="-514350">
              <a:buFont typeface="+mj-lt"/>
              <a:buAutoNum type="arabicPeriod"/>
            </a:pPr>
            <a:r>
              <a:rPr lang="en-US" dirty="0" smtClean="0"/>
              <a:t>What do you notice about the two graphs?</a:t>
            </a:r>
          </a:p>
          <a:p>
            <a:endParaRPr lang="en-US" dirty="0" smtClean="0"/>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377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Start/End Graph</a:t>
            </a:r>
            <a:endParaRPr lang="en-US" dirty="0"/>
          </a:p>
        </p:txBody>
      </p:sp>
      <p:sp>
        <p:nvSpPr>
          <p:cNvPr id="3" name="Content Placeholder 2"/>
          <p:cNvSpPr>
            <a:spLocks noGrp="1"/>
          </p:cNvSpPr>
          <p:nvPr>
            <p:ph idx="1"/>
          </p:nvPr>
        </p:nvSpPr>
        <p:spPr/>
        <p:txBody>
          <a:bodyPr>
            <a:normAutofit/>
          </a:bodyPr>
          <a:lstStyle/>
          <a:p>
            <a:pPr marL="514350" lvl="0" indent="-514350">
              <a:buFont typeface="+mj-lt"/>
              <a:buAutoNum type="arabicPeriod"/>
            </a:pPr>
            <a:r>
              <a:rPr lang="en-US" dirty="0"/>
              <a:t>Which pools got larger during the game? </a:t>
            </a:r>
            <a:endParaRPr lang="en-US" dirty="0">
              <a:solidFill>
                <a:srgbClr val="0000FF"/>
              </a:solidFill>
            </a:endParaRPr>
          </a:p>
          <a:p>
            <a:pPr marL="514350" lvl="0" indent="-514350">
              <a:buFont typeface="+mj-lt"/>
              <a:buAutoNum type="arabicPeriod"/>
            </a:pPr>
            <a:r>
              <a:rPr lang="en-US" dirty="0"/>
              <a:t>Which pools got smaller during the game? </a:t>
            </a:r>
            <a:endParaRPr lang="en-US" dirty="0" smtClean="0">
              <a:solidFill>
                <a:srgbClr val="0000FF"/>
              </a:solidFill>
            </a:endParaRPr>
          </a:p>
          <a:p>
            <a:pPr marL="514350" lvl="0" indent="-514350">
              <a:buFont typeface="+mj-lt"/>
              <a:buAutoNum type="arabicPeriod"/>
            </a:pPr>
            <a:r>
              <a:rPr lang="en-US" dirty="0" smtClean="0"/>
              <a:t>For </a:t>
            </a:r>
            <a:r>
              <a:rPr lang="en-US" dirty="0" smtClean="0"/>
              <a:t>the producer pool to get bigger, which other pools have to change size?</a:t>
            </a:r>
            <a:endParaRPr lang="en-US" dirty="0" smtClean="0">
              <a:solidFill>
                <a:srgbClr val="0000FF"/>
              </a:solidFill>
            </a:endParaRPr>
          </a:p>
          <a:p>
            <a:pPr marL="514350" lvl="0" indent="-514350">
              <a:buFont typeface="+mj-lt"/>
              <a:buAutoNum type="arabicPeriod"/>
            </a:pPr>
            <a:r>
              <a:rPr lang="en-US" dirty="0" smtClean="0"/>
              <a:t>For the carnivore pool to get bigger, which other pools have to change size? </a:t>
            </a:r>
            <a:endParaRPr lang="en-US" dirty="0" smtClean="0">
              <a:solidFill>
                <a:srgbClr val="0000FF"/>
              </a:solidFill>
            </a:endParaRPr>
          </a:p>
          <a:p>
            <a:pPr marL="514350" lvl="0" indent="-514350">
              <a:buFont typeface="+mj-lt"/>
              <a:buAutoNum type="arabicPeriod"/>
            </a:pPr>
            <a:endParaRPr 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Start/End Graph</a:t>
            </a:r>
            <a:endParaRPr lang="en-US" dirty="0"/>
          </a:p>
        </p:txBody>
      </p:sp>
      <p:sp>
        <p:nvSpPr>
          <p:cNvPr id="3" name="Content Placeholder 2"/>
          <p:cNvSpPr>
            <a:spLocks noGrp="1"/>
          </p:cNvSpPr>
          <p:nvPr>
            <p:ph idx="1"/>
          </p:nvPr>
        </p:nvSpPr>
        <p:spPr/>
        <p:txBody>
          <a:bodyPr>
            <a:normAutofit/>
          </a:bodyPr>
          <a:lstStyle/>
          <a:p>
            <a:pPr marL="514350" lvl="0" indent="-514350">
              <a:buFont typeface="+mj-lt"/>
              <a:buAutoNum type="arabicPeriod"/>
            </a:pPr>
            <a:r>
              <a:rPr lang="en-US" dirty="0"/>
              <a:t>If the amount of carbon stored in the biomass of ecosystems in declining, what does this tell us about the amount of carbon stored in the atmosphere?</a:t>
            </a:r>
            <a:r>
              <a:rPr lang="en-US" dirty="0" smtClean="0"/>
              <a:t> </a:t>
            </a:r>
            <a:endParaRPr 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Visitation Graph</a:t>
            </a:r>
            <a:endParaRPr lang="en-US" dirty="0"/>
          </a:p>
        </p:txBody>
      </p:sp>
      <p:sp>
        <p:nvSpPr>
          <p:cNvPr id="3" name="Content Placeholder 2"/>
          <p:cNvSpPr>
            <a:spLocks noGrp="1"/>
          </p:cNvSpPr>
          <p:nvPr>
            <p:ph idx="1"/>
          </p:nvPr>
        </p:nvSpPr>
        <p:spPr/>
        <p:txBody>
          <a:bodyPr>
            <a:normAutofit lnSpcReduction="10000"/>
          </a:bodyPr>
          <a:lstStyle/>
          <a:p>
            <a:pPr marL="514350" lvl="0" indent="-514350">
              <a:buFont typeface="+mj-lt"/>
              <a:buAutoNum type="arabicPeriod"/>
            </a:pPr>
            <a:r>
              <a:rPr lang="en-US" dirty="0" smtClean="0"/>
              <a:t>Divide into groups of 4 or 5. </a:t>
            </a:r>
          </a:p>
          <a:p>
            <a:pPr marL="514350" lvl="0" indent="-514350">
              <a:buFont typeface="+mj-lt"/>
              <a:buAutoNum type="arabicPeriod"/>
            </a:pPr>
            <a:r>
              <a:rPr lang="en-US" dirty="0" smtClean="0"/>
              <a:t>With your group, count how many times you visited each station. (Hint: this information should be recorded on the front of your game card).</a:t>
            </a:r>
          </a:p>
          <a:p>
            <a:pPr marL="514350" lvl="0" indent="-514350">
              <a:buFont typeface="+mj-lt"/>
              <a:buAutoNum type="arabicPeriod"/>
            </a:pPr>
            <a:r>
              <a:rPr lang="en-US" dirty="0" smtClean="0"/>
              <a:t>Report to your teacher the number of times your group visited the atmosphere, producers, herbivores, carnivores, and decomposers station.</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0162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Visitation Graph</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Now look </a:t>
            </a:r>
            <a:r>
              <a:rPr lang="en-US" dirty="0"/>
              <a:t>at the graph that</a:t>
            </a:r>
            <a:r>
              <a:rPr lang="en-US" dirty="0" smtClean="0"/>
              <a:t> shows how many times we visited each station. </a:t>
            </a:r>
          </a:p>
          <a:p>
            <a:pPr marL="514350" lvl="0" indent="-514350">
              <a:buFont typeface="+mj-lt"/>
              <a:buAutoNum type="arabicPeriod"/>
            </a:pPr>
            <a:endParaRPr lang="en-US" dirty="0" smtClean="0"/>
          </a:p>
          <a:p>
            <a:pPr marL="514350" lvl="0" indent="-514350">
              <a:buFont typeface="+mj-lt"/>
              <a:buAutoNum type="arabicPeriod"/>
            </a:pPr>
            <a:r>
              <a:rPr lang="en-US" dirty="0" smtClean="0"/>
              <a:t>Which </a:t>
            </a:r>
            <a:r>
              <a:rPr lang="en-US" dirty="0"/>
              <a:t>pools </a:t>
            </a:r>
            <a:r>
              <a:rPr lang="en-US" dirty="0" smtClean="0"/>
              <a:t>were visited the most during </a:t>
            </a:r>
            <a:r>
              <a:rPr lang="en-US" dirty="0"/>
              <a:t>the game?</a:t>
            </a:r>
            <a:r>
              <a:rPr lang="en-US" dirty="0" smtClean="0"/>
              <a:t> </a:t>
            </a:r>
            <a:endParaRPr lang="en-US" dirty="0" smtClean="0">
              <a:solidFill>
                <a:srgbClr val="0000FF"/>
              </a:solidFill>
            </a:endParaRPr>
          </a:p>
          <a:p>
            <a:pPr marL="514350" indent="-514350">
              <a:buFont typeface="+mj-lt"/>
              <a:buAutoNum type="arabicPeriod"/>
            </a:pPr>
            <a:r>
              <a:rPr lang="en-US" dirty="0"/>
              <a:t>Which pools </a:t>
            </a:r>
            <a:r>
              <a:rPr lang="en-US" dirty="0" smtClean="0"/>
              <a:t>were visited least during </a:t>
            </a:r>
            <a:r>
              <a:rPr lang="en-US" dirty="0"/>
              <a:t>the game?</a:t>
            </a:r>
            <a:r>
              <a:rPr lang="en-US" dirty="0" smtClean="0"/>
              <a:t> </a:t>
            </a:r>
          </a:p>
          <a:p>
            <a:pPr marL="514350" lvl="0" indent="-514350">
              <a:buFont typeface="+mj-lt"/>
              <a:buAutoNum type="arabicPeriod"/>
            </a:pPr>
            <a:endParaRPr lang="en-US" dirty="0">
              <a:solidFill>
                <a:srgbClr val="0000FF"/>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0162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881</TotalTime>
  <Words>3167</Words>
  <Application>Microsoft Macintosh PowerPoint</Application>
  <PresentationFormat>On-screen Show (4:3)</PresentationFormat>
  <Paragraphs>196</Paragraphs>
  <Slides>31</Slides>
  <Notes>28</Notes>
  <HiddenSlides>0</HiddenSlides>
  <MMClips>0</MMClips>
  <ScaleCrop>false</ScaleCrop>
  <HeadingPairs>
    <vt:vector size="4" baseType="variant">
      <vt:variant>
        <vt:lpstr>Design Template</vt:lpstr>
      </vt:variant>
      <vt:variant>
        <vt:i4>1</vt:i4>
      </vt:variant>
      <vt:variant>
        <vt:lpstr>Slide Titles</vt:lpstr>
      </vt:variant>
      <vt:variant>
        <vt:i4>31</vt:i4>
      </vt:variant>
    </vt:vector>
  </HeadingPairs>
  <TitlesOfParts>
    <vt:vector size="32" baseType="lpstr">
      <vt:lpstr>Office Theme</vt:lpstr>
      <vt:lpstr>Carbon Game Discussion Questions</vt:lpstr>
      <vt:lpstr>Whole Class Observations</vt:lpstr>
      <vt:lpstr>Group Explanation Round #2</vt:lpstr>
      <vt:lpstr>Hmmm…</vt:lpstr>
      <vt:lpstr>Start/End Graph</vt:lpstr>
      <vt:lpstr>Start/End Graph</vt:lpstr>
      <vt:lpstr>Start/End Graph</vt:lpstr>
      <vt:lpstr>Visitation Graph</vt:lpstr>
      <vt:lpstr>Visitation Graph</vt:lpstr>
      <vt:lpstr>Visitation Graph</vt:lpstr>
      <vt:lpstr>Visitation Graph</vt:lpstr>
      <vt:lpstr>Process Graph</vt:lpstr>
      <vt:lpstr>Process Graph</vt:lpstr>
      <vt:lpstr>Process Graph</vt:lpstr>
      <vt:lpstr>Process Graph</vt:lpstr>
      <vt:lpstr>Process Graph</vt:lpstr>
      <vt:lpstr>Process Graph</vt:lpstr>
      <vt:lpstr>Process Graph</vt:lpstr>
      <vt:lpstr>Material &amp; Transformation Process Graph</vt:lpstr>
      <vt:lpstr>Process Graph</vt:lpstr>
      <vt:lpstr>Process Graph</vt:lpstr>
      <vt:lpstr>Application</vt:lpstr>
      <vt:lpstr>Whole Group Sharing</vt:lpstr>
      <vt:lpstr>Was that supposed to be real?</vt:lpstr>
      <vt:lpstr>Slide 25</vt:lpstr>
      <vt:lpstr>Think Pair Share</vt:lpstr>
      <vt:lpstr>Application</vt:lpstr>
      <vt:lpstr>Application</vt:lpstr>
      <vt:lpstr>Application</vt:lpstr>
      <vt:lpstr>Application</vt:lpstr>
      <vt:lpstr>Application</vt:lpstr>
    </vt:vector>
  </TitlesOfParts>
  <Company>Rainbow Bridge International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to follow up Carbon Game</dc:title>
  <dc:creator>Hannah Miller</dc:creator>
  <cp:lastModifiedBy>EnvLit</cp:lastModifiedBy>
  <cp:revision>70</cp:revision>
  <dcterms:created xsi:type="dcterms:W3CDTF">2012-04-13T15:02:29Z</dcterms:created>
  <dcterms:modified xsi:type="dcterms:W3CDTF">2012-04-13T15:04:27Z</dcterms:modified>
</cp:coreProperties>
</file>